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diagrams/drawing1.xml" ContentType="application/vnd.ms-office.drawingml.diagramDrawing+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diagrams/quickStyle1.xml" ContentType="application/vnd.openxmlformats-officedocument.drawingml.diagram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1.xml" ContentType="application/vnd.openxmlformats-officedocument.drawingml.diagram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73"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AD4FCA3-6CFD-4A92-920E-6974E3382453}" type="doc">
      <dgm:prSet loTypeId="urn:microsoft.com/office/officeart/2005/8/layout/cycle3" loCatId="cycle" qsTypeId="urn:microsoft.com/office/officeart/2005/8/quickstyle/simple1" qsCatId="simple" csTypeId="urn:microsoft.com/office/officeart/2005/8/colors/accent1_2" csCatId="accent1" phldr="1"/>
      <dgm:spPr/>
      <dgm:t>
        <a:bodyPr/>
        <a:lstStyle/>
        <a:p>
          <a:endParaRPr lang="en-US"/>
        </a:p>
      </dgm:t>
    </dgm:pt>
    <dgm:pt modelId="{EDB99F4A-ABB6-4036-94F9-E4616F805B23}">
      <dgm:prSet phldrT="[Text]" custT="1"/>
      <dgm:spPr/>
      <dgm:t>
        <a:bodyPr/>
        <a:lstStyle/>
        <a:p>
          <a:r>
            <a:rPr lang="en-US" sz="1800" b="1" dirty="0" smtClean="0"/>
            <a:t>Govt. of India Act, 1935 (Federal Structure, Judiciary etc.)</a:t>
          </a:r>
          <a:endParaRPr lang="en-US" sz="1800" b="1" dirty="0"/>
        </a:p>
      </dgm:t>
    </dgm:pt>
    <dgm:pt modelId="{BF2E6D87-AC02-4DBF-A219-96853D74798D}" type="parTrans" cxnId="{112B5572-9AFC-48A0-BF2D-FA6FE451B2F6}">
      <dgm:prSet/>
      <dgm:spPr/>
      <dgm:t>
        <a:bodyPr/>
        <a:lstStyle/>
        <a:p>
          <a:endParaRPr lang="en-US"/>
        </a:p>
      </dgm:t>
    </dgm:pt>
    <dgm:pt modelId="{67689956-0E23-482E-A2C6-037A81DB7DF7}" type="sibTrans" cxnId="{112B5572-9AFC-48A0-BF2D-FA6FE451B2F6}">
      <dgm:prSet/>
      <dgm:spPr/>
      <dgm:t>
        <a:bodyPr/>
        <a:lstStyle/>
        <a:p>
          <a:endParaRPr lang="en-US"/>
        </a:p>
      </dgm:t>
    </dgm:pt>
    <dgm:pt modelId="{84530C1D-CDD0-4199-991E-5E365E9637A7}">
      <dgm:prSet phldrT="[Text]" custT="1"/>
      <dgm:spPr/>
      <dgm:t>
        <a:bodyPr/>
        <a:lstStyle/>
        <a:p>
          <a:r>
            <a:rPr lang="en-US" sz="1800" b="1" dirty="0" smtClean="0"/>
            <a:t>US Constitution: Fundamental Rights, Judicial Review</a:t>
          </a:r>
          <a:endParaRPr lang="en-US" sz="1800" b="1" dirty="0"/>
        </a:p>
      </dgm:t>
    </dgm:pt>
    <dgm:pt modelId="{D9FBEBD1-DA42-4472-8023-52FA4E7A2F51}" type="parTrans" cxnId="{2311CA63-9424-410C-9470-9F221E6E81DE}">
      <dgm:prSet/>
      <dgm:spPr/>
      <dgm:t>
        <a:bodyPr/>
        <a:lstStyle/>
        <a:p>
          <a:endParaRPr lang="en-US"/>
        </a:p>
      </dgm:t>
    </dgm:pt>
    <dgm:pt modelId="{7DABAC83-1B37-4FA4-94A0-A8C798897E1B}" type="sibTrans" cxnId="{2311CA63-9424-410C-9470-9F221E6E81DE}">
      <dgm:prSet/>
      <dgm:spPr/>
      <dgm:t>
        <a:bodyPr/>
        <a:lstStyle/>
        <a:p>
          <a:endParaRPr lang="en-US"/>
        </a:p>
      </dgm:t>
    </dgm:pt>
    <dgm:pt modelId="{FA8FFB4E-6F8E-47FC-AD94-84046F59BA7A}">
      <dgm:prSet phldrT="[Text]" custT="1"/>
      <dgm:spPr/>
      <dgm:t>
        <a:bodyPr/>
        <a:lstStyle/>
        <a:p>
          <a:r>
            <a:rPr lang="en-US" sz="1800" b="1" dirty="0" smtClean="0"/>
            <a:t>Australian </a:t>
          </a:r>
          <a:r>
            <a:rPr lang="en-US" sz="1800" b="1" dirty="0" err="1" smtClean="0"/>
            <a:t>Constiution</a:t>
          </a:r>
          <a:r>
            <a:rPr lang="en-US" sz="1800" b="1" dirty="0" smtClean="0"/>
            <a:t>: Concurrent List, German Constitution: Emergency Provisions</a:t>
          </a:r>
          <a:endParaRPr lang="en-US" sz="1800" b="1" dirty="0"/>
        </a:p>
      </dgm:t>
    </dgm:pt>
    <dgm:pt modelId="{263648DB-1FEB-46C5-B575-E29E96015AB6}" type="parTrans" cxnId="{C4B5985E-C54E-4CBF-9B01-17B10C33CA89}">
      <dgm:prSet/>
      <dgm:spPr/>
      <dgm:t>
        <a:bodyPr/>
        <a:lstStyle/>
        <a:p>
          <a:endParaRPr lang="en-US"/>
        </a:p>
      </dgm:t>
    </dgm:pt>
    <dgm:pt modelId="{AC371B8C-2418-4A3F-AC8D-523F4ECCAFB4}" type="sibTrans" cxnId="{C4B5985E-C54E-4CBF-9B01-17B10C33CA89}">
      <dgm:prSet/>
      <dgm:spPr/>
      <dgm:t>
        <a:bodyPr/>
        <a:lstStyle/>
        <a:p>
          <a:endParaRPr lang="en-US"/>
        </a:p>
      </dgm:t>
    </dgm:pt>
    <dgm:pt modelId="{0AADEB40-BDF3-466E-B176-AFF4DD8D03CF}">
      <dgm:prSet phldrT="[Text]" custT="1"/>
      <dgm:spPr/>
      <dgm:t>
        <a:bodyPr/>
        <a:lstStyle/>
        <a:p>
          <a:r>
            <a:rPr lang="en-US" sz="1800" b="1" dirty="0" smtClean="0"/>
            <a:t>Irish Constitution: DPSP, Canadian </a:t>
          </a:r>
          <a:r>
            <a:rPr lang="en-US" sz="1800" b="1" dirty="0" err="1" smtClean="0"/>
            <a:t>Consitution</a:t>
          </a:r>
          <a:r>
            <a:rPr lang="en-US" sz="1800" b="1" dirty="0" smtClean="0"/>
            <a:t>: Federation</a:t>
          </a:r>
          <a:endParaRPr lang="en-US" sz="1800" b="1" dirty="0"/>
        </a:p>
      </dgm:t>
    </dgm:pt>
    <dgm:pt modelId="{F50141B8-DBB0-4BE4-8D0A-28AC430B359A}" type="parTrans" cxnId="{CB61E94D-9AAC-4932-BF77-8445DBE15D86}">
      <dgm:prSet/>
      <dgm:spPr/>
      <dgm:t>
        <a:bodyPr/>
        <a:lstStyle/>
        <a:p>
          <a:endParaRPr lang="en-US"/>
        </a:p>
      </dgm:t>
    </dgm:pt>
    <dgm:pt modelId="{CC422AE8-80B3-40FF-BA85-CAD6F5ED33CE}" type="sibTrans" cxnId="{CB61E94D-9AAC-4932-BF77-8445DBE15D86}">
      <dgm:prSet/>
      <dgm:spPr/>
      <dgm:t>
        <a:bodyPr/>
        <a:lstStyle/>
        <a:p>
          <a:endParaRPr lang="en-US"/>
        </a:p>
      </dgm:t>
    </dgm:pt>
    <dgm:pt modelId="{DD4FCEE6-ED7E-4D45-8FAD-96B6FE3B8F76}">
      <dgm:prSet phldrT="[Text]" custT="1"/>
      <dgm:spPr/>
      <dgm:t>
        <a:bodyPr/>
        <a:lstStyle/>
        <a:p>
          <a:r>
            <a:rPr lang="en-US" sz="1800" b="1" dirty="0" smtClean="0"/>
            <a:t>British Constitution: Rule of Law, Parliamentary Govt.</a:t>
          </a:r>
          <a:endParaRPr lang="en-US" sz="1800" b="1" dirty="0"/>
        </a:p>
      </dgm:t>
    </dgm:pt>
    <dgm:pt modelId="{C4EF7F29-1E35-40E9-9ADA-47C6252A440C}" type="parTrans" cxnId="{63024390-E5A6-4435-BBD7-9D1D5FDC9440}">
      <dgm:prSet/>
      <dgm:spPr/>
      <dgm:t>
        <a:bodyPr/>
        <a:lstStyle/>
        <a:p>
          <a:endParaRPr lang="en-US"/>
        </a:p>
      </dgm:t>
    </dgm:pt>
    <dgm:pt modelId="{8BD1511C-8F5D-4E12-8AFB-C213EC0B4E88}" type="sibTrans" cxnId="{63024390-E5A6-4435-BBD7-9D1D5FDC9440}">
      <dgm:prSet/>
      <dgm:spPr/>
      <dgm:t>
        <a:bodyPr/>
        <a:lstStyle/>
        <a:p>
          <a:endParaRPr lang="en-US"/>
        </a:p>
      </dgm:t>
    </dgm:pt>
    <dgm:pt modelId="{211FC1AB-54FC-4C33-A90F-1B35E0174271}" type="pres">
      <dgm:prSet presAssocID="{3AD4FCA3-6CFD-4A92-920E-6974E3382453}" presName="Name0" presStyleCnt="0">
        <dgm:presLayoutVars>
          <dgm:dir/>
          <dgm:resizeHandles val="exact"/>
        </dgm:presLayoutVars>
      </dgm:prSet>
      <dgm:spPr/>
      <dgm:t>
        <a:bodyPr/>
        <a:lstStyle/>
        <a:p>
          <a:endParaRPr lang="en-US"/>
        </a:p>
      </dgm:t>
    </dgm:pt>
    <dgm:pt modelId="{E6353673-D2CF-49F5-91E8-6D61D8029DD2}" type="pres">
      <dgm:prSet presAssocID="{3AD4FCA3-6CFD-4A92-920E-6974E3382453}" presName="cycle" presStyleCnt="0"/>
      <dgm:spPr/>
    </dgm:pt>
    <dgm:pt modelId="{BA926151-FC97-44BA-9917-406C3F7B8707}" type="pres">
      <dgm:prSet presAssocID="{EDB99F4A-ABB6-4036-94F9-E4616F805B23}" presName="nodeFirstNode" presStyleLbl="node1" presStyleIdx="0" presStyleCnt="5">
        <dgm:presLayoutVars>
          <dgm:bulletEnabled val="1"/>
        </dgm:presLayoutVars>
      </dgm:prSet>
      <dgm:spPr/>
      <dgm:t>
        <a:bodyPr/>
        <a:lstStyle/>
        <a:p>
          <a:endParaRPr lang="en-US"/>
        </a:p>
      </dgm:t>
    </dgm:pt>
    <dgm:pt modelId="{BF18D98D-664E-4B35-A124-FA734895750B}" type="pres">
      <dgm:prSet presAssocID="{67689956-0E23-482E-A2C6-037A81DB7DF7}" presName="sibTransFirstNode" presStyleLbl="bgShp" presStyleIdx="0" presStyleCnt="1"/>
      <dgm:spPr/>
      <dgm:t>
        <a:bodyPr/>
        <a:lstStyle/>
        <a:p>
          <a:endParaRPr lang="en-US"/>
        </a:p>
      </dgm:t>
    </dgm:pt>
    <dgm:pt modelId="{0A367969-7BE6-4D94-9948-5F34B4AE6DB7}" type="pres">
      <dgm:prSet presAssocID="{84530C1D-CDD0-4199-991E-5E365E9637A7}" presName="nodeFollowingNodes" presStyleLbl="node1" presStyleIdx="1" presStyleCnt="5">
        <dgm:presLayoutVars>
          <dgm:bulletEnabled val="1"/>
        </dgm:presLayoutVars>
      </dgm:prSet>
      <dgm:spPr/>
      <dgm:t>
        <a:bodyPr/>
        <a:lstStyle/>
        <a:p>
          <a:endParaRPr lang="en-US"/>
        </a:p>
      </dgm:t>
    </dgm:pt>
    <dgm:pt modelId="{149F0670-42FC-4F6D-8CA6-D9356C75BF84}" type="pres">
      <dgm:prSet presAssocID="{FA8FFB4E-6F8E-47FC-AD94-84046F59BA7A}" presName="nodeFollowingNodes" presStyleLbl="node1" presStyleIdx="2" presStyleCnt="5" custScaleY="160883" custRadScaleRad="112185" custRadScaleInc="-24864">
        <dgm:presLayoutVars>
          <dgm:bulletEnabled val="1"/>
        </dgm:presLayoutVars>
      </dgm:prSet>
      <dgm:spPr/>
      <dgm:t>
        <a:bodyPr/>
        <a:lstStyle/>
        <a:p>
          <a:endParaRPr lang="en-US"/>
        </a:p>
      </dgm:t>
    </dgm:pt>
    <dgm:pt modelId="{A0E98C89-2EF6-4AD1-9D95-E383950CC4EF}" type="pres">
      <dgm:prSet presAssocID="{0AADEB40-BDF3-466E-B176-AFF4DD8D03CF}" presName="nodeFollowingNodes" presStyleLbl="node1" presStyleIdx="3" presStyleCnt="5">
        <dgm:presLayoutVars>
          <dgm:bulletEnabled val="1"/>
        </dgm:presLayoutVars>
      </dgm:prSet>
      <dgm:spPr/>
      <dgm:t>
        <a:bodyPr/>
        <a:lstStyle/>
        <a:p>
          <a:endParaRPr lang="en-US"/>
        </a:p>
      </dgm:t>
    </dgm:pt>
    <dgm:pt modelId="{9BB2CE98-0303-43DB-A6B2-8C5E00B563E5}" type="pres">
      <dgm:prSet presAssocID="{DD4FCEE6-ED7E-4D45-8FAD-96B6FE3B8F76}" presName="nodeFollowingNodes" presStyleLbl="node1" presStyleIdx="4" presStyleCnt="5" custScaleY="111272">
        <dgm:presLayoutVars>
          <dgm:bulletEnabled val="1"/>
        </dgm:presLayoutVars>
      </dgm:prSet>
      <dgm:spPr/>
      <dgm:t>
        <a:bodyPr/>
        <a:lstStyle/>
        <a:p>
          <a:endParaRPr lang="en-US"/>
        </a:p>
      </dgm:t>
    </dgm:pt>
  </dgm:ptLst>
  <dgm:cxnLst>
    <dgm:cxn modelId="{63024390-E5A6-4435-BBD7-9D1D5FDC9440}" srcId="{3AD4FCA3-6CFD-4A92-920E-6974E3382453}" destId="{DD4FCEE6-ED7E-4D45-8FAD-96B6FE3B8F76}" srcOrd="4" destOrd="0" parTransId="{C4EF7F29-1E35-40E9-9ADA-47C6252A440C}" sibTransId="{8BD1511C-8F5D-4E12-8AFB-C213EC0B4E88}"/>
    <dgm:cxn modelId="{CB61E94D-9AAC-4932-BF77-8445DBE15D86}" srcId="{3AD4FCA3-6CFD-4A92-920E-6974E3382453}" destId="{0AADEB40-BDF3-466E-B176-AFF4DD8D03CF}" srcOrd="3" destOrd="0" parTransId="{F50141B8-DBB0-4BE4-8D0A-28AC430B359A}" sibTransId="{CC422AE8-80B3-40FF-BA85-CAD6F5ED33CE}"/>
    <dgm:cxn modelId="{84AA0D70-E64D-4674-86F5-05F509D3B21A}" type="presOf" srcId="{67689956-0E23-482E-A2C6-037A81DB7DF7}" destId="{BF18D98D-664E-4B35-A124-FA734895750B}" srcOrd="0" destOrd="0" presId="urn:microsoft.com/office/officeart/2005/8/layout/cycle3"/>
    <dgm:cxn modelId="{C16A2CBF-E2ED-4F1F-9DD3-4F81ECE11A6F}" type="presOf" srcId="{84530C1D-CDD0-4199-991E-5E365E9637A7}" destId="{0A367969-7BE6-4D94-9948-5F34B4AE6DB7}" srcOrd="0" destOrd="0" presId="urn:microsoft.com/office/officeart/2005/8/layout/cycle3"/>
    <dgm:cxn modelId="{D7F33B19-EB5A-44F6-9412-19F186147C3B}" type="presOf" srcId="{DD4FCEE6-ED7E-4D45-8FAD-96B6FE3B8F76}" destId="{9BB2CE98-0303-43DB-A6B2-8C5E00B563E5}" srcOrd="0" destOrd="0" presId="urn:microsoft.com/office/officeart/2005/8/layout/cycle3"/>
    <dgm:cxn modelId="{B68E4CBD-55CE-4132-A7F0-1552A3821AFA}" type="presOf" srcId="{3AD4FCA3-6CFD-4A92-920E-6974E3382453}" destId="{211FC1AB-54FC-4C33-A90F-1B35E0174271}" srcOrd="0" destOrd="0" presId="urn:microsoft.com/office/officeart/2005/8/layout/cycle3"/>
    <dgm:cxn modelId="{29ACD86E-C0D5-4FC2-A676-1337BF450640}" type="presOf" srcId="{EDB99F4A-ABB6-4036-94F9-E4616F805B23}" destId="{BA926151-FC97-44BA-9917-406C3F7B8707}" srcOrd="0" destOrd="0" presId="urn:microsoft.com/office/officeart/2005/8/layout/cycle3"/>
    <dgm:cxn modelId="{2311CA63-9424-410C-9470-9F221E6E81DE}" srcId="{3AD4FCA3-6CFD-4A92-920E-6974E3382453}" destId="{84530C1D-CDD0-4199-991E-5E365E9637A7}" srcOrd="1" destOrd="0" parTransId="{D9FBEBD1-DA42-4472-8023-52FA4E7A2F51}" sibTransId="{7DABAC83-1B37-4FA4-94A0-A8C798897E1B}"/>
    <dgm:cxn modelId="{29567E05-A370-479D-A447-F9031B03358B}" type="presOf" srcId="{FA8FFB4E-6F8E-47FC-AD94-84046F59BA7A}" destId="{149F0670-42FC-4F6D-8CA6-D9356C75BF84}" srcOrd="0" destOrd="0" presId="urn:microsoft.com/office/officeart/2005/8/layout/cycle3"/>
    <dgm:cxn modelId="{C4B5985E-C54E-4CBF-9B01-17B10C33CA89}" srcId="{3AD4FCA3-6CFD-4A92-920E-6974E3382453}" destId="{FA8FFB4E-6F8E-47FC-AD94-84046F59BA7A}" srcOrd="2" destOrd="0" parTransId="{263648DB-1FEB-46C5-B575-E29E96015AB6}" sibTransId="{AC371B8C-2418-4A3F-AC8D-523F4ECCAFB4}"/>
    <dgm:cxn modelId="{112B5572-9AFC-48A0-BF2D-FA6FE451B2F6}" srcId="{3AD4FCA3-6CFD-4A92-920E-6974E3382453}" destId="{EDB99F4A-ABB6-4036-94F9-E4616F805B23}" srcOrd="0" destOrd="0" parTransId="{BF2E6D87-AC02-4DBF-A219-96853D74798D}" sibTransId="{67689956-0E23-482E-A2C6-037A81DB7DF7}"/>
    <dgm:cxn modelId="{D1E507BA-2D91-4589-94B7-63B4314CB6A4}" type="presOf" srcId="{0AADEB40-BDF3-466E-B176-AFF4DD8D03CF}" destId="{A0E98C89-2EF6-4AD1-9D95-E383950CC4EF}" srcOrd="0" destOrd="0" presId="urn:microsoft.com/office/officeart/2005/8/layout/cycle3"/>
    <dgm:cxn modelId="{31C01D7B-E02C-4174-909F-47DCB0C25080}" type="presParOf" srcId="{211FC1AB-54FC-4C33-A90F-1B35E0174271}" destId="{E6353673-D2CF-49F5-91E8-6D61D8029DD2}" srcOrd="0" destOrd="0" presId="urn:microsoft.com/office/officeart/2005/8/layout/cycle3"/>
    <dgm:cxn modelId="{FDE05B97-DF0F-432B-9DB7-3738ED36EEF3}" type="presParOf" srcId="{E6353673-D2CF-49F5-91E8-6D61D8029DD2}" destId="{BA926151-FC97-44BA-9917-406C3F7B8707}" srcOrd="0" destOrd="0" presId="urn:microsoft.com/office/officeart/2005/8/layout/cycle3"/>
    <dgm:cxn modelId="{8AD550FF-D704-4C20-89DE-E8651C07B917}" type="presParOf" srcId="{E6353673-D2CF-49F5-91E8-6D61D8029DD2}" destId="{BF18D98D-664E-4B35-A124-FA734895750B}" srcOrd="1" destOrd="0" presId="urn:microsoft.com/office/officeart/2005/8/layout/cycle3"/>
    <dgm:cxn modelId="{EAA285DF-63CB-4FC8-81F4-BA382E4441B2}" type="presParOf" srcId="{E6353673-D2CF-49F5-91E8-6D61D8029DD2}" destId="{0A367969-7BE6-4D94-9948-5F34B4AE6DB7}" srcOrd="2" destOrd="0" presId="urn:microsoft.com/office/officeart/2005/8/layout/cycle3"/>
    <dgm:cxn modelId="{247CF230-7634-4B41-9C35-DE3E706B5111}" type="presParOf" srcId="{E6353673-D2CF-49F5-91E8-6D61D8029DD2}" destId="{149F0670-42FC-4F6D-8CA6-D9356C75BF84}" srcOrd="3" destOrd="0" presId="urn:microsoft.com/office/officeart/2005/8/layout/cycle3"/>
    <dgm:cxn modelId="{39AB8111-2F90-4994-80D2-8845A9C956EB}" type="presParOf" srcId="{E6353673-D2CF-49F5-91E8-6D61D8029DD2}" destId="{A0E98C89-2EF6-4AD1-9D95-E383950CC4EF}" srcOrd="4" destOrd="0" presId="urn:microsoft.com/office/officeart/2005/8/layout/cycle3"/>
    <dgm:cxn modelId="{4483DF47-38DA-42C0-A18B-0295A8419E0A}" type="presParOf" srcId="{E6353673-D2CF-49F5-91E8-6D61D8029DD2}" destId="{9BB2CE98-0303-43DB-A6B2-8C5E00B563E5}" srcOrd="5" destOrd="0" presId="urn:microsoft.com/office/officeart/2005/8/layout/cycle3"/>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BF18D98D-664E-4B35-A124-FA734895750B}">
      <dsp:nvSpPr>
        <dsp:cNvPr id="0" name=""/>
        <dsp:cNvSpPr/>
      </dsp:nvSpPr>
      <dsp:spPr>
        <a:xfrm>
          <a:off x="2097751" y="-188632"/>
          <a:ext cx="4491297" cy="4491297"/>
        </a:xfrm>
        <a:prstGeom prst="circularArrow">
          <a:avLst>
            <a:gd name="adj1" fmla="val 5544"/>
            <a:gd name="adj2" fmla="val 330680"/>
            <a:gd name="adj3" fmla="val 13761082"/>
            <a:gd name="adj4" fmla="val 17395004"/>
            <a:gd name="adj5" fmla="val 5757"/>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BA926151-FC97-44BA-9917-406C3F7B8707}">
      <dsp:nvSpPr>
        <dsp:cNvPr id="0" name=""/>
        <dsp:cNvSpPr/>
      </dsp:nvSpPr>
      <dsp:spPr>
        <a:xfrm>
          <a:off x="3285120" y="-159610"/>
          <a:ext cx="2116559" cy="1058279"/>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US" sz="1800" b="1" kern="1200" dirty="0" smtClean="0"/>
            <a:t>Govt. of India Act, 1935 (Federal Structure, Judiciary etc.)</a:t>
          </a:r>
          <a:endParaRPr lang="en-US" sz="1800" b="1" kern="1200" dirty="0"/>
        </a:p>
      </dsp:txBody>
      <dsp:txXfrm>
        <a:off x="3285120" y="-159610"/>
        <a:ext cx="2116559" cy="1058279"/>
      </dsp:txXfrm>
    </dsp:sp>
    <dsp:sp modelId="{0A367969-7BE6-4D94-9948-5F34B4AE6DB7}">
      <dsp:nvSpPr>
        <dsp:cNvPr id="0" name=""/>
        <dsp:cNvSpPr/>
      </dsp:nvSpPr>
      <dsp:spPr>
        <a:xfrm>
          <a:off x="5106646" y="1163805"/>
          <a:ext cx="2116559" cy="1058279"/>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US" sz="1800" b="1" kern="1200" dirty="0" smtClean="0"/>
            <a:t>US Constitution: Fundamental Rights, Judicial Review</a:t>
          </a:r>
          <a:endParaRPr lang="en-US" sz="1800" b="1" kern="1200" dirty="0"/>
        </a:p>
      </dsp:txBody>
      <dsp:txXfrm>
        <a:off x="5106646" y="1163805"/>
        <a:ext cx="2116559" cy="1058279"/>
      </dsp:txXfrm>
    </dsp:sp>
    <dsp:sp modelId="{149F0670-42FC-4F6D-8CA6-D9356C75BF84}">
      <dsp:nvSpPr>
        <dsp:cNvPr id="0" name=""/>
        <dsp:cNvSpPr/>
      </dsp:nvSpPr>
      <dsp:spPr>
        <a:xfrm>
          <a:off x="4953000" y="2788058"/>
          <a:ext cx="2116559" cy="1702591"/>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US" sz="1800" b="1" kern="1200" dirty="0" smtClean="0"/>
            <a:t>Australian </a:t>
          </a:r>
          <a:r>
            <a:rPr lang="en-US" sz="1800" b="1" kern="1200" dirty="0" err="1" smtClean="0"/>
            <a:t>Constiution</a:t>
          </a:r>
          <a:r>
            <a:rPr lang="en-US" sz="1800" b="1" kern="1200" dirty="0" smtClean="0"/>
            <a:t>: Concurrent List, German Constitution: Emergency Provisions</a:t>
          </a:r>
          <a:endParaRPr lang="en-US" sz="1800" b="1" kern="1200" dirty="0"/>
        </a:p>
      </dsp:txBody>
      <dsp:txXfrm>
        <a:off x="4953000" y="2788058"/>
        <a:ext cx="2116559" cy="1702591"/>
      </dsp:txXfrm>
    </dsp:sp>
    <dsp:sp modelId="{A0E98C89-2EF6-4AD1-9D95-E383950CC4EF}">
      <dsp:nvSpPr>
        <dsp:cNvPr id="0" name=""/>
        <dsp:cNvSpPr/>
      </dsp:nvSpPr>
      <dsp:spPr>
        <a:xfrm>
          <a:off x="2159355" y="3305137"/>
          <a:ext cx="2116559" cy="1058279"/>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US" sz="1800" b="1" kern="1200" dirty="0" smtClean="0"/>
            <a:t>Irish Constitution: DPSP, Canadian </a:t>
          </a:r>
          <a:r>
            <a:rPr lang="en-US" sz="1800" b="1" kern="1200" dirty="0" err="1" smtClean="0"/>
            <a:t>Consitution</a:t>
          </a:r>
          <a:r>
            <a:rPr lang="en-US" sz="1800" b="1" kern="1200" dirty="0" smtClean="0"/>
            <a:t>: Federation</a:t>
          </a:r>
          <a:endParaRPr lang="en-US" sz="1800" b="1" kern="1200" dirty="0"/>
        </a:p>
      </dsp:txBody>
      <dsp:txXfrm>
        <a:off x="2159355" y="3305137"/>
        <a:ext cx="2116559" cy="1058279"/>
      </dsp:txXfrm>
    </dsp:sp>
    <dsp:sp modelId="{9BB2CE98-0303-43DB-A6B2-8C5E00B563E5}">
      <dsp:nvSpPr>
        <dsp:cNvPr id="0" name=""/>
        <dsp:cNvSpPr/>
      </dsp:nvSpPr>
      <dsp:spPr>
        <a:xfrm>
          <a:off x="1463594" y="1104160"/>
          <a:ext cx="2116559" cy="1177568"/>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US" sz="1800" b="1" kern="1200" dirty="0" smtClean="0"/>
            <a:t>British Constitution: Rule of Law, Parliamentary Govt.</a:t>
          </a:r>
          <a:endParaRPr lang="en-US" sz="1800" b="1" kern="1200" dirty="0"/>
        </a:p>
      </dsp:txBody>
      <dsp:txXfrm>
        <a:off x="1463594" y="1104160"/>
        <a:ext cx="2116559" cy="1177568"/>
      </dsp:txXfrm>
    </dsp:sp>
  </dsp:spTree>
</dsp:drawing>
</file>

<file path=ppt/diagrams/layout1.xml><?xml version="1.0" encoding="utf-8"?>
<dgm:layoutDef xmlns:dgm="http://schemas.openxmlformats.org/drawingml/2006/diagram" xmlns:a="http://schemas.openxmlformats.org/drawingml/2006/main" uniqueId="urn:microsoft.com/office/officeart/2005/8/layout/cycle3">
  <dgm:title val=""/>
  <dgm:desc val=""/>
  <dgm:catLst>
    <dgm:cat type="cycle" pri="5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val="exact"/>
    </dgm:varLst>
    <dgm:choose name="Name1">
      <dgm:if name="Name2" axis="ch" ptType="node" func="cnt" op="equ" val="2">
        <dgm:alg type="composite">
          <dgm:param type="ar" val="0.9"/>
        </dgm:alg>
        <dgm:shape xmlns:r="http://schemas.openxmlformats.org/officeDocument/2006/relationships" r:blip="">
          <dgm:adjLst/>
        </dgm:shape>
        <dgm:presOf/>
        <dgm:constrLst>
          <dgm:constr type="primFontSz" for="ch" ptType="node" op="equ" val="65"/>
          <dgm:constr type="ctrX" for="ch" forName="node1" refType="w" fact="0.5"/>
          <dgm:constr type="t" for="ch" forName="node1"/>
          <dgm:constr type="w" for="ch" forName="node1" refType="w" fact="0.8"/>
          <dgm:constr type="h" for="ch" forName="node1" refType="w" refFor="ch" refForName="node1" fact="0.5"/>
          <dgm:constr type="ctrX" for="ch" forName="sibTrans" refType="w" fact="0.5"/>
          <dgm:constr type="t" for="ch" forName="sibTrans"/>
          <dgm:constr type="w" for="ch" forName="sibTrans" refType="w" fact="0.8"/>
          <dgm:constr type="h" for="ch" forName="sibTrans" refType="w" refFor="ch" refForName="node1" fact="0.5"/>
          <dgm:constr type="userA" for="ch" forName="sibTrans" refType="w" fact="1.07"/>
          <dgm:constr type="ctrX" for="ch" forName="node2" refType="w" fact="0.5"/>
          <dgm:constr type="b" for="ch" forName="node2" refType="h"/>
          <dgm:constr type="w" for="ch" forName="node2" refType="w" fact="0.8"/>
          <dgm:constr type="h" for="ch" forName="node2" refType="w" refFor="ch" refForName="node1" fact="0.5"/>
          <dgm:constr type="l" for="ch" forName="sp1"/>
          <dgm:constr type="t" for="ch" forName="sp1" refType="h" fact="0.5"/>
          <dgm:constr type="w" for="ch" forName="sp1" val="1"/>
          <dgm:constr type="h" for="ch" forName="sp1" val="1"/>
          <dgm:constr type="r" for="ch" forName="sp2" refType="w"/>
          <dgm:constr type="t" for="ch" forName="sp2" refType="h" fact="0.5"/>
          <dgm:constr type="w" for="ch" forName="sp2" val="1"/>
          <dgm:constr type="h" for="ch" forName="sp2" val="1"/>
        </dgm:constrLst>
        <dgm:ruleLst/>
      </dgm:if>
      <dgm:else name="Name3">
        <dgm:alg type="composite"/>
        <dgm:shape xmlns:r="http://schemas.openxmlformats.org/officeDocument/2006/relationships" r:blip="">
          <dgm:adjLst/>
        </dgm:shape>
        <dgm:presOf/>
        <dgm:constrLst>
          <dgm:constr type="primFontSz" for="ch" ptType="node" op="equ" val="65"/>
        </dgm:constrLst>
        <dgm:ruleLst/>
      </dgm:else>
    </dgm:choose>
    <dgm:choose name="Name4">
      <dgm:if name="Name5" axis="ch" ptType="node" func="cnt" op="equ" val="2">
        <dgm:layoutNode name="node1">
          <dgm:varLst>
            <dgm:bulletEnabled val="1"/>
          </dgm:varLst>
          <dgm:alg type="tx"/>
          <dgm:shape xmlns:r="http://schemas.openxmlformats.org/officeDocument/2006/relationships" type="roundRect" r:blip="">
            <dgm:adjLst/>
          </dgm:shape>
          <dgm:presOf axis="ch desOrSelf"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sibTrans" styleLbl="bgShp">
          <dgm:choose name="Name6">
            <dgm:if name="Name7" func="var" arg="dir" op="equ" val="norm">
              <dgm:alg type="conn">
                <dgm:param type="connRout" val="longCurve"/>
                <dgm:param type="begPts" val="midR"/>
                <dgm:param type="endPts" val="midL"/>
                <dgm:param type="dstNode" val="node1"/>
              </dgm:alg>
              <dgm:shape xmlns:r="http://schemas.openxmlformats.org/officeDocument/2006/relationships" type="conn" r:blip="" zOrderOff="-2">
                <dgm:adjLst/>
              </dgm:shape>
              <dgm:presOf axis="ch" ptType="sibTrans"/>
              <dgm:constrLst>
                <dgm:constr type="userA"/>
                <dgm:constr type="diam" refType="userA" fact="-1"/>
                <dgm:constr type="wArH" refType="userA" fact="0.05"/>
                <dgm:constr type="hArH" refType="userA" fact="0.1"/>
                <dgm:constr type="stemThick" refType="userA" fact="0.06"/>
                <dgm:constr type="begPad" refType="connDist" fact="-0.2"/>
                <dgm:constr type="endPad" refType="connDist" fact="0.05"/>
              </dgm:constrLst>
            </dgm:if>
            <dgm:else name="Name8">
              <dgm:alg type="conn">
                <dgm:param type="connRout" val="longCurve"/>
                <dgm:param type="begPts" val="midL"/>
                <dgm:param type="endPts" val="midR"/>
                <dgm:param type="dstNode" val="node1"/>
              </dgm:alg>
              <dgm:shape xmlns:r="http://schemas.openxmlformats.org/officeDocument/2006/relationships" type="conn" r:blip="" zOrderOff="-2">
                <dgm:adjLst/>
              </dgm:shape>
              <dgm:presOf axis="ch" ptType="sibTrans"/>
              <dgm:constrLst>
                <dgm:constr type="userA"/>
                <dgm:constr type="diam" refType="userA"/>
                <dgm:constr type="wArH" refType="userA" fact="0.05"/>
                <dgm:constr type="hArH" refType="userA" fact="0.1"/>
                <dgm:constr type="stemThick" refType="userA" fact="0.06"/>
                <dgm:constr type="begPad" refType="connDist" fact="-0.2"/>
                <dgm:constr type="endPad" refType="connDist" fact="0.05"/>
              </dgm:constrLst>
            </dgm:else>
          </dgm:choose>
          <dgm:ruleLst/>
        </dgm:layoutNode>
        <dgm:layoutNode name="node2">
          <dgm:varLst>
            <dgm:bulletEnabled val="1"/>
          </dgm:varLst>
          <dgm:alg type="tx"/>
          <dgm:shape xmlns:r="http://schemas.openxmlformats.org/officeDocument/2006/relationships" type="roundRect" r:blip="">
            <dgm:adjLst/>
          </dgm:shape>
          <dgm:presOf axis="ch desOrSelf"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sp1">
          <dgm:alg type="sp"/>
          <dgm:shape xmlns:r="http://schemas.openxmlformats.org/officeDocument/2006/relationships" r:blip="">
            <dgm:adjLst/>
          </dgm:shape>
          <dgm:presOf/>
          <dgm:constrLst/>
          <dgm:ruleLst/>
        </dgm:layoutNode>
        <dgm:layoutNode name="sp2">
          <dgm:alg type="sp"/>
          <dgm:shape xmlns:r="http://schemas.openxmlformats.org/officeDocument/2006/relationships" r:blip="">
            <dgm:adjLst/>
          </dgm:shape>
          <dgm:presOf/>
          <dgm:constrLst/>
          <dgm:ruleLst/>
        </dgm:layoutNode>
      </dgm:if>
      <dgm:else name="Name9">
        <dgm:layoutNode name="cycle">
          <dgm:choose name="Name10">
            <dgm:if name="Name11" func="var" arg="dir" op="equ" val="norm">
              <dgm:alg type="cycle">
                <dgm:param type="stAng" val="0"/>
                <dgm:param type="spanAng" val="360"/>
              </dgm:alg>
              <dgm:shape xmlns:r="http://schemas.openxmlformats.org/officeDocument/2006/relationships" r:blip="">
                <dgm:adjLst/>
              </dgm:shape>
              <dgm:presOf/>
              <dgm:constrLst>
                <dgm:constr type="diam" refType="w"/>
                <dgm:constr type="w" for="ch" ptType="node" refType="w"/>
                <dgm:constr type="sibSp" val="15"/>
                <dgm:constr type="userA" for="ch" ptType="sibTrans" refType="diam" op="equ" fact="-1"/>
                <dgm:constr type="wArH" for="ch" ptType="sibTrans" refType="diam" op="equ" fact="0.05"/>
                <dgm:constr type="hArH" for="ch" ptType="sibTrans" refType="diam" op="equ" fact="0.1"/>
                <dgm:constr type="stemThick" for="ch" ptType="sibTrans" refType="diam" op="equ" fact="0.065"/>
                <dgm:constr type="primFontSz" for="ch" ptType="node" op="equ"/>
              </dgm:constrLst>
            </dgm:if>
            <dgm:else name="Name12">
              <dgm:alg type="cycle">
                <dgm:param type="stAng" val="0"/>
                <dgm:param type="spanAng" val="-360"/>
              </dgm:alg>
              <dgm:shape xmlns:r="http://schemas.openxmlformats.org/officeDocument/2006/relationships" r:blip="">
                <dgm:adjLst/>
              </dgm:shape>
              <dgm:presOf/>
              <dgm:constrLst>
                <dgm:constr type="diam" refType="w"/>
                <dgm:constr type="w" for="ch" ptType="node" refType="w"/>
                <dgm:constr type="sibSp" val="15"/>
                <dgm:constr type="userA" for="ch" ptType="sibTrans" refType="diam" op="equ"/>
                <dgm:constr type="wArH" for="ch" ptType="sibTrans" refType="diam" op="equ" fact="0.05"/>
                <dgm:constr type="hArH" for="ch" ptType="sibTrans" refType="diam" op="equ" fact="0.1"/>
                <dgm:constr type="stemThick" for="ch" ptType="sibTrans" refType="diam" op="equ" fact="0.065"/>
                <dgm:constr type="primFontSz" for="ch" ptType="node" op="equ"/>
              </dgm:constrLst>
            </dgm:else>
          </dgm:choose>
          <dgm:ruleLst/>
          <dgm:forEach name="nodesFirstNodeForEach" axis="ch" ptType="node" cnt="1">
            <dgm:layoutNode name="nodeFirstNode">
              <dgm:varLst>
                <dgm:bulletEnabled val="1"/>
              </dgm:varLst>
              <dgm:alg type="tx"/>
              <dgm:shape xmlns:r="http://schemas.openxmlformats.org/officeDocument/2006/relationships" type="roundRect" r:blip="">
                <dgm:adjLst/>
              </dgm:shape>
              <dgm:presOf axis="desOrSelf" ptType="node"/>
              <dgm:constrLst>
                <dgm:constr type="h" refType="w" fact="0.5"/>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sibTransForEach" axis="followSib" ptType="sibTrans" cnt="1">
              <dgm:layoutNode name="sibTransFirstNode" styleLbl="bgShp">
                <dgm:choose name="Name13">
                  <dgm:if name="Name14" func="var" arg="dir" op="equ" val="norm">
                    <dgm:alg type="conn">
                      <dgm:param type="connRout" val="longCurve"/>
                      <dgm:param type="begPts" val="midR"/>
                      <dgm:param type="endPts" val="midL"/>
                      <dgm:param type="dstNode" val="nodeFirstNode"/>
                    </dgm:alg>
                  </dgm:if>
                  <dgm:else name="Name15">
                    <dgm:alg type="conn">
                      <dgm:param type="connRout" val="longCurve"/>
                      <dgm:param type="begPts" val="midL"/>
                      <dgm:param type="endPts" val="midR"/>
                      <dgm:param type="dstNode" val="nodeFirstNode"/>
                    </dgm:alg>
                  </dgm:else>
                </dgm:choose>
                <dgm:shape xmlns:r="http://schemas.openxmlformats.org/officeDocument/2006/relationships" type="conn" r:blip="" zOrderOff="-2">
                  <dgm:adjLst/>
                </dgm:shape>
                <dgm:presOf axis="self"/>
                <dgm:choose name="Name16">
                  <dgm:if name="Name17" axis="par ch" ptType="doc node" func="cnt" op="equ" val="3">
                    <dgm:constrLst>
                      <dgm:constr type="userA"/>
                      <dgm:constr type="diam" refType="userA" fact="1.01"/>
                      <dgm:constr type="begPad" refType="connDist" fact="-0.2"/>
                      <dgm:constr type="endPad" refType="connDist" fact="0.05"/>
                    </dgm:constrLst>
                  </dgm:if>
                  <dgm:if name="Name18" axis="par ch" ptType="doc node" func="cnt" op="equ" val="4">
                    <dgm:constrLst>
                      <dgm:constr type="userA"/>
                      <dgm:constr type="diam" refType="userA" fact="1.26"/>
                      <dgm:constr type="begPad" refType="connDist" fact="-0.2"/>
                      <dgm:constr type="endPad" refType="connDist" fact="0.05"/>
                    </dgm:constrLst>
                  </dgm:if>
                  <dgm:if name="Name19" axis="par ch" ptType="doc node" func="cnt" op="equ" val="5">
                    <dgm:constrLst>
                      <dgm:constr type="userA"/>
                      <dgm:constr type="diam" refType="userA" fact="1.04"/>
                      <dgm:constr type="begPad" refType="connDist" fact="-0.2"/>
                      <dgm:constr type="endPad" refType="connDist" fact="0.05"/>
                    </dgm:constrLst>
                  </dgm:if>
                  <dgm:if name="Name20" axis="par ch" ptType="doc node" func="cnt" op="equ" val="6">
                    <dgm:constrLst>
                      <dgm:constr type="userA"/>
                      <dgm:constr type="diam" refType="userA" fact="1.1"/>
                      <dgm:constr type="begPad" refType="connDist" fact="-0.2"/>
                      <dgm:constr type="endPad" refType="connDist" fact="0.05"/>
                    </dgm:constrLst>
                  </dgm:if>
                  <dgm:else name="Name21">
                    <dgm:constrLst>
                      <dgm:constr type="userA"/>
                      <dgm:constr type="diam" refType="userA" fact="1.04"/>
                      <dgm:constr type="begPad" refType="connDist" fact="-0.2"/>
                      <dgm:constr type="endPad" refType="connDist" fact="0.05"/>
                    </dgm:constrLst>
                  </dgm:else>
                </dgm:choose>
                <dgm:ruleLst/>
              </dgm:layoutNode>
            </dgm:forEach>
          </dgm:forEach>
          <dgm:forEach name="followingNodesForEach" axis="ch" ptType="node" st="2">
            <dgm:layoutNode name="nodeFollowingNodes">
              <dgm:varLst>
                <dgm:bulletEnabled val="1"/>
              </dgm:varLst>
              <dgm:alg type="tx"/>
              <dgm:shape xmlns:r="http://schemas.openxmlformats.org/officeDocument/2006/relationships" type="roundRect" r:blip="">
                <dgm:adjLst/>
              </dgm:shape>
              <dgm:presOf axis="desOrSelf" ptType="node"/>
              <dgm:constrLst>
                <dgm:constr type="h" refType="w" fact="0.5"/>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dgm:layoutNod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Title 28"/>
          <p:cNvSpPr>
            <a:spLocks noGrp="1"/>
          </p:cNvSpPr>
          <p:nvPr>
            <p:ph type="ctrTitle"/>
          </p:nvPr>
        </p:nvSpPr>
        <p:spPr>
          <a:xfrm>
            <a:off x="381000" y="4853411"/>
            <a:ext cx="8458200" cy="1222375"/>
          </a:xfrm>
        </p:spPr>
        <p:txBody>
          <a:bodyPr anchor="t"/>
          <a:lstStyle/>
          <a:p>
            <a:r>
              <a:rPr kumimoji="0" lang="en-US" smtClean="0"/>
              <a:t>Click to edit Master title style</a:t>
            </a:r>
            <a:endParaRPr kumimoji="0" lang="en-US"/>
          </a:p>
        </p:txBody>
      </p:sp>
      <p:sp>
        <p:nvSpPr>
          <p:cNvPr id="9" name="Subtitle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16" name="Date Placeholder 15"/>
          <p:cNvSpPr>
            <a:spLocks noGrp="1"/>
          </p:cNvSpPr>
          <p:nvPr>
            <p:ph type="dt" sz="half" idx="10"/>
          </p:nvPr>
        </p:nvSpPr>
        <p:spPr/>
        <p:txBody>
          <a:bodyPr/>
          <a:lstStyle/>
          <a:p>
            <a:fld id="{F2C62C45-BE67-410F-B5D0-E8E3BF47E68B}" type="datetimeFigureOut">
              <a:rPr lang="en-US" smtClean="0"/>
              <a:pPr/>
              <a:t>31-May-25</a:t>
            </a:fld>
            <a:endParaRPr lang="en-US"/>
          </a:p>
        </p:txBody>
      </p:sp>
      <p:sp>
        <p:nvSpPr>
          <p:cNvPr id="2" name="Footer Placeholder 1"/>
          <p:cNvSpPr>
            <a:spLocks noGrp="1"/>
          </p:cNvSpPr>
          <p:nvPr>
            <p:ph type="ftr" sz="quarter" idx="11"/>
          </p:nvPr>
        </p:nvSpPr>
        <p:spPr/>
        <p:txBody>
          <a:bodyPr/>
          <a:lstStyle/>
          <a:p>
            <a:endParaRPr lang="en-US"/>
          </a:p>
        </p:txBody>
      </p:sp>
      <p:sp>
        <p:nvSpPr>
          <p:cNvPr id="15" name="Slide Number Placeholder 14"/>
          <p:cNvSpPr>
            <a:spLocks noGrp="1"/>
          </p:cNvSpPr>
          <p:nvPr>
            <p:ph type="sldNum" sz="quarter" idx="12"/>
          </p:nvPr>
        </p:nvSpPr>
        <p:spPr>
          <a:xfrm>
            <a:off x="8229600" y="6473952"/>
            <a:ext cx="758952" cy="246888"/>
          </a:xfrm>
        </p:spPr>
        <p:txBody>
          <a:bodyPr/>
          <a:lstStyle/>
          <a:p>
            <a:fld id="{E5FC0786-72DB-4CB7-8C78-DCFAF6ACAA3C}"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2C62C45-BE67-410F-B5D0-E8E3BF47E68B}" type="datetimeFigureOut">
              <a:rPr lang="en-US" smtClean="0"/>
              <a:pPr/>
              <a:t>31-May-25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5FC0786-72DB-4CB7-8C78-DCFAF6ACAA3C}"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549276"/>
            <a:ext cx="18288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549276"/>
            <a:ext cx="62484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2C62C45-BE67-410F-B5D0-E8E3BF47E68B}" type="datetimeFigureOut">
              <a:rPr lang="en-US" smtClean="0"/>
              <a:pPr/>
              <a:t>31-May-25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5FC0786-72DB-4CB7-8C78-DCFAF6ACAA3C}"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2" name="Title 21"/>
          <p:cNvSpPr>
            <a:spLocks noGrp="1"/>
          </p:cNvSpPr>
          <p:nvPr>
            <p:ph type="title"/>
          </p:nvPr>
        </p:nvSpPr>
        <p:spPr/>
        <p:txBody>
          <a:bodyPr/>
          <a:lstStyle/>
          <a:p>
            <a:r>
              <a:rPr kumimoji="0" lang="en-US" smtClean="0"/>
              <a:t>Click to edit Master title style</a:t>
            </a:r>
            <a:endParaRPr kumimoji="0" lang="en-US"/>
          </a:p>
        </p:txBody>
      </p:sp>
      <p:sp>
        <p:nvSpPr>
          <p:cNvPr id="27" name="Content Placeholder 26"/>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fld id="{F2C62C45-BE67-410F-B5D0-E8E3BF47E68B}" type="datetimeFigureOut">
              <a:rPr lang="en-US" smtClean="0"/>
              <a:pPr/>
              <a:t>31-May-25</a:t>
            </a:fld>
            <a:endParaRPr lang="en-US"/>
          </a:p>
        </p:txBody>
      </p:sp>
      <p:sp>
        <p:nvSpPr>
          <p:cNvPr id="19" name="Footer Placeholder 18"/>
          <p:cNvSpPr>
            <a:spLocks noGrp="1"/>
          </p:cNvSpPr>
          <p:nvPr>
            <p:ph type="ftr" sz="quarter" idx="11"/>
          </p:nvPr>
        </p:nvSpPr>
        <p:spPr>
          <a:xfrm>
            <a:off x="3581400" y="76200"/>
            <a:ext cx="2895600" cy="288925"/>
          </a:xfrm>
        </p:spPr>
        <p:txBody>
          <a:bodyPr/>
          <a:lstStyle/>
          <a:p>
            <a:endParaRPr lang="en-US"/>
          </a:p>
        </p:txBody>
      </p:sp>
      <p:sp>
        <p:nvSpPr>
          <p:cNvPr id="16" name="Slide Number Placeholder 15"/>
          <p:cNvSpPr>
            <a:spLocks noGrp="1"/>
          </p:cNvSpPr>
          <p:nvPr>
            <p:ph type="sldNum" sz="quarter" idx="12"/>
          </p:nvPr>
        </p:nvSpPr>
        <p:spPr>
          <a:xfrm>
            <a:off x="8229600" y="6473952"/>
            <a:ext cx="758952" cy="246888"/>
          </a:xfrm>
        </p:spPr>
        <p:txBody>
          <a:bodyPr/>
          <a:lstStyle/>
          <a:p>
            <a:fld id="{E5FC0786-72DB-4CB7-8C78-DCFAF6ACAA3C}"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Text Placeholder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9" name="Date Placeholder 18"/>
          <p:cNvSpPr>
            <a:spLocks noGrp="1"/>
          </p:cNvSpPr>
          <p:nvPr>
            <p:ph type="dt" sz="half" idx="10"/>
          </p:nvPr>
        </p:nvSpPr>
        <p:spPr/>
        <p:txBody>
          <a:bodyPr/>
          <a:lstStyle/>
          <a:p>
            <a:fld id="{F2C62C45-BE67-410F-B5D0-E8E3BF47E68B}" type="datetimeFigureOut">
              <a:rPr lang="en-US" smtClean="0"/>
              <a:pPr/>
              <a:t>31-May-25</a:t>
            </a:fld>
            <a:endParaRPr lang="en-US"/>
          </a:p>
        </p:txBody>
      </p:sp>
      <p:sp>
        <p:nvSpPr>
          <p:cNvPr id="11" name="Footer Placeholder 10"/>
          <p:cNvSpPr>
            <a:spLocks noGrp="1"/>
          </p:cNvSpPr>
          <p:nvPr>
            <p:ph type="ftr" sz="quarter" idx="11"/>
          </p:nvPr>
        </p:nvSpPr>
        <p:spPr/>
        <p:txBody>
          <a:bodyPr/>
          <a:lstStyle/>
          <a:p>
            <a:endParaRPr lang="en-US"/>
          </a:p>
        </p:txBody>
      </p:sp>
      <p:sp>
        <p:nvSpPr>
          <p:cNvPr id="16" name="Slide Number Placeholder 15"/>
          <p:cNvSpPr>
            <a:spLocks noGrp="1"/>
          </p:cNvSpPr>
          <p:nvPr>
            <p:ph type="sldNum" sz="quarter" idx="12"/>
          </p:nvPr>
        </p:nvSpPr>
        <p:spPr/>
        <p:txBody>
          <a:bodyPr/>
          <a:lstStyle/>
          <a:p>
            <a:fld id="{E5FC0786-72DB-4CB7-8C78-DCFAF6ACAA3C}" type="slidenum">
              <a:rPr lang="en-US" smtClean="0"/>
              <a:pPr/>
              <a:t>‹#›</a:t>
            </a:fld>
            <a:endParaRPr lang="en-US"/>
          </a:p>
        </p:txBody>
      </p:sp>
      <p:sp>
        <p:nvSpPr>
          <p:cNvPr id="8" name="Title 7"/>
          <p:cNvSpPr>
            <a:spLocks noGrp="1"/>
          </p:cNvSpPr>
          <p:nvPr>
            <p:ph type="title"/>
          </p:nvPr>
        </p:nvSpPr>
        <p:spPr>
          <a:xfrm>
            <a:off x="180475" y="2947085"/>
            <a:ext cx="8686800" cy="1184825"/>
          </a:xfrm>
        </p:spPr>
        <p:txBody>
          <a:bodyPr rtlCol="0" anchor="t"/>
          <a:lstStyle>
            <a:lvl1pPr algn="r">
              <a:defRPr/>
            </a:lvl1pPr>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0" name="Title 1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4" name="Content Placeholder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0"/>
          </p:nvPr>
        </p:nvSpPr>
        <p:spPr/>
        <p:txBody>
          <a:bodyPr/>
          <a:lstStyle/>
          <a:p>
            <a:fld id="{F2C62C45-BE67-410F-B5D0-E8E3BF47E68B}" type="datetimeFigureOut">
              <a:rPr lang="en-US" smtClean="0"/>
              <a:pPr/>
              <a:t>31-May-25</a:t>
            </a:fld>
            <a:endParaRPr lang="en-US"/>
          </a:p>
        </p:txBody>
      </p:sp>
      <p:sp>
        <p:nvSpPr>
          <p:cNvPr id="10" name="Footer Placeholder 9"/>
          <p:cNvSpPr>
            <a:spLocks noGrp="1"/>
          </p:cNvSpPr>
          <p:nvPr>
            <p:ph type="ftr" sz="quarter" idx="11"/>
          </p:nvPr>
        </p:nvSpPr>
        <p:spPr/>
        <p:txBody>
          <a:bodyPr/>
          <a:lstStyle/>
          <a:p>
            <a:endParaRPr lang="en-US"/>
          </a:p>
        </p:txBody>
      </p:sp>
      <p:sp>
        <p:nvSpPr>
          <p:cNvPr id="31" name="Slide Number Placeholder 30"/>
          <p:cNvSpPr>
            <a:spLocks noGrp="1"/>
          </p:cNvSpPr>
          <p:nvPr>
            <p:ph type="sldNum" sz="quarter" idx="12"/>
          </p:nvPr>
        </p:nvSpPr>
        <p:spPr/>
        <p:txBody>
          <a:bodyPr/>
          <a:lstStyle/>
          <a:p>
            <a:fld id="{E5FC0786-72DB-4CB7-8C78-DCFAF6ACAA3C}"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9" name="Title 28"/>
          <p:cNvSpPr>
            <a:spLocks noGrp="1"/>
          </p:cNvSpPr>
          <p:nvPr>
            <p:ph type="title"/>
          </p:nvPr>
        </p:nvSpPr>
        <p:spPr>
          <a:xfrm>
            <a:off x="304800" y="5410200"/>
            <a:ext cx="8610600" cy="882650"/>
          </a:xfrm>
        </p:spPr>
        <p:txBody>
          <a:bodyPr anchor="ctr"/>
          <a:lstStyle>
            <a:lvl1pPr>
              <a:defRPr/>
            </a:lvl1pPr>
          </a:lstStyle>
          <a:p>
            <a:r>
              <a:rPr kumimoji="0" lang="en-US" smtClean="0"/>
              <a:t>Click to edit Master title style</a:t>
            </a:r>
            <a:endParaRPr kumimoji="0" lang="en-US"/>
          </a:p>
        </p:txBody>
      </p:sp>
      <p:sp>
        <p:nvSpPr>
          <p:cNvPr id="13" name="Text Placeholder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25" name="Text Placeholder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Content Placeholder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8" name="Content Placeholder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0"/>
          </p:nvPr>
        </p:nvSpPr>
        <p:spPr/>
        <p:txBody>
          <a:bodyPr/>
          <a:lstStyle/>
          <a:p>
            <a:fld id="{F2C62C45-BE67-410F-B5D0-E8E3BF47E68B}" type="datetimeFigureOut">
              <a:rPr lang="en-US" smtClean="0"/>
              <a:pPr/>
              <a:t>31-May-25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229600" y="6477000"/>
            <a:ext cx="762000" cy="246888"/>
          </a:xfrm>
        </p:spPr>
        <p:txBody>
          <a:bodyPr/>
          <a:lstStyle/>
          <a:p>
            <a:fld id="{E5FC0786-72DB-4CB7-8C78-DCFAF6ACAA3C}" type="slidenum">
              <a:rPr lang="en-US" smtClean="0"/>
              <a:pPr/>
              <a:t>‹#›</a:t>
            </a:fld>
            <a:endParaRPr lang="en-US"/>
          </a:p>
        </p:txBody>
      </p:sp>
      <p:sp>
        <p:nvSpPr>
          <p:cNvPr id="11" name="Straight Connector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0" name="Title 2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F2C62C45-BE67-410F-B5D0-E8E3BF47E68B}" type="datetimeFigureOut">
              <a:rPr lang="en-US" smtClean="0"/>
              <a:pPr/>
              <a:t>31-May-25</a:t>
            </a:fld>
            <a:endParaRPr lang="en-US"/>
          </a:p>
        </p:txBody>
      </p:sp>
      <p:sp>
        <p:nvSpPr>
          <p:cNvPr id="21" name="Footer Placeholder 20"/>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5FC0786-72DB-4CB7-8C78-DCFAF6ACAA3C}"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F2C62C45-BE67-410F-B5D0-E8E3BF47E68B}" type="datetimeFigureOut">
              <a:rPr lang="en-US" smtClean="0"/>
              <a:pPr/>
              <a:t>31-May-25</a:t>
            </a:fld>
            <a:endParaRPr lang="en-US"/>
          </a:p>
        </p:txBody>
      </p:sp>
      <p:sp>
        <p:nvSpPr>
          <p:cNvPr id="24" name="Footer Placeholder 23"/>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5FC0786-72DB-4CB7-8C78-DCFAF6ACAA3C}"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Straight Connector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Title 11"/>
          <p:cNvSpPr>
            <a:spLocks noGrp="1"/>
          </p:cNvSpPr>
          <p:nvPr>
            <p:ph type="title"/>
          </p:nvPr>
        </p:nvSpPr>
        <p:spPr>
          <a:xfrm>
            <a:off x="457200" y="5486400"/>
            <a:ext cx="8458200" cy="520700"/>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14" name="Content Placeholder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fld id="{F2C62C45-BE67-410F-B5D0-E8E3BF47E68B}" type="datetimeFigureOut">
              <a:rPr lang="en-US" smtClean="0"/>
              <a:pPr/>
              <a:t>31-May-25</a:t>
            </a:fld>
            <a:endParaRPr lang="en-US"/>
          </a:p>
        </p:txBody>
      </p:sp>
      <p:sp>
        <p:nvSpPr>
          <p:cNvPr id="29" name="Footer Placeholder 28"/>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5FC0786-72DB-4CB7-8C78-DCFAF6ACAA3C}"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3" name="Picture Placeholder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n-US" smtClean="0"/>
              <a:t>Click icon to add picture</a:t>
            </a:r>
            <a:endParaRPr kumimoji="0" lang="en-US" dirty="0"/>
          </a:p>
        </p:txBody>
      </p:sp>
      <p:sp>
        <p:nvSpPr>
          <p:cNvPr id="7" name="Date Placeholder 6"/>
          <p:cNvSpPr>
            <a:spLocks noGrp="1"/>
          </p:cNvSpPr>
          <p:nvPr>
            <p:ph type="dt" sz="half" idx="10"/>
          </p:nvPr>
        </p:nvSpPr>
        <p:spPr/>
        <p:txBody>
          <a:bodyPr/>
          <a:lstStyle/>
          <a:p>
            <a:fld id="{F2C62C45-BE67-410F-B5D0-E8E3BF47E68B}" type="datetimeFigureOut">
              <a:rPr lang="en-US" smtClean="0"/>
              <a:pPr/>
              <a:t>31-May-25</a:t>
            </a:fld>
            <a:endParaRPr lang="en-US"/>
          </a:p>
        </p:txBody>
      </p:sp>
      <p:sp>
        <p:nvSpPr>
          <p:cNvPr id="5" name="Footer Placeholder 4"/>
          <p:cNvSpPr>
            <a:spLocks noGrp="1"/>
          </p:cNvSpPr>
          <p:nvPr>
            <p:ph type="ftr" sz="quarter" idx="11"/>
          </p:nvPr>
        </p:nvSpPr>
        <p:spPr/>
        <p:txBody>
          <a:bodyPr/>
          <a:lstStyle/>
          <a:p>
            <a:endParaRPr lang="en-US"/>
          </a:p>
        </p:txBody>
      </p:sp>
      <p:sp>
        <p:nvSpPr>
          <p:cNvPr id="31" name="Slide Number Placeholder 30"/>
          <p:cNvSpPr>
            <a:spLocks noGrp="1"/>
          </p:cNvSpPr>
          <p:nvPr>
            <p:ph type="sldNum" sz="quarter" idx="12"/>
          </p:nvPr>
        </p:nvSpPr>
        <p:spPr/>
        <p:txBody>
          <a:bodyPr/>
          <a:lstStyle/>
          <a:p>
            <a:fld id="{E5FC0786-72DB-4CB7-8C78-DCFAF6ACAA3C}" type="slidenum">
              <a:rPr lang="en-US" smtClean="0"/>
              <a:pPr/>
              <a:t>‹#›</a:t>
            </a:fld>
            <a:endParaRPr lang="en-US"/>
          </a:p>
        </p:txBody>
      </p:sp>
      <p:sp>
        <p:nvSpPr>
          <p:cNvPr id="17" name="Title 16"/>
          <p:cNvSpPr>
            <a:spLocks noGrp="1"/>
          </p:cNvSpPr>
          <p:nvPr>
            <p:ph type="title"/>
          </p:nvPr>
        </p:nvSpPr>
        <p:spPr>
          <a:xfrm>
            <a:off x="381000" y="4993760"/>
            <a:ext cx="5867400" cy="522288"/>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Text Placeholder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1" name="Date Placeholder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F2C62C45-BE67-410F-B5D0-E8E3BF47E68B}" type="datetimeFigureOut">
              <a:rPr lang="en-US" smtClean="0"/>
              <a:pPr/>
              <a:t>31-May-25</a:t>
            </a:fld>
            <a:endParaRPr lang="en-US"/>
          </a:p>
        </p:txBody>
      </p:sp>
      <p:sp>
        <p:nvSpPr>
          <p:cNvPr id="28" name="Footer Placeholder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n-US"/>
          </a:p>
        </p:txBody>
      </p:sp>
      <p:sp>
        <p:nvSpPr>
          <p:cNvPr id="5" name="Slide Number Placeholder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E5FC0786-72DB-4CB7-8C78-DCFAF6ACAA3C}" type="slidenum">
              <a:rPr lang="en-US" smtClean="0"/>
              <a:pPr/>
              <a:t>‹#›</a:t>
            </a:fld>
            <a:endParaRPr lang="en-US"/>
          </a:p>
        </p:txBody>
      </p:sp>
      <p:sp>
        <p:nvSpPr>
          <p:cNvPr id="10" name="Title Placeholder 9"/>
          <p:cNvSpPr>
            <a:spLocks noGrp="1"/>
          </p:cNvSpPr>
          <p:nvPr>
            <p:ph type="title"/>
          </p:nvPr>
        </p:nvSpPr>
        <p:spPr>
          <a:xfrm>
            <a:off x="304800" y="457200"/>
            <a:ext cx="8686800" cy="838200"/>
          </a:xfrm>
          <a:prstGeom prst="rect">
            <a:avLst/>
          </a:prstGeom>
        </p:spPr>
        <p:txBody>
          <a:bodyPr vert="horz" anchor="ctr">
            <a:normAutofit/>
          </a:bodyPr>
          <a:lstStyle/>
          <a:p>
            <a:r>
              <a:rPr kumimoji="0" lang="en-US" smtClean="0"/>
              <a:t>Click to edit Master title style</a:t>
            </a:r>
            <a:endParaRPr kumimoji="0" lang="en-US"/>
          </a:p>
        </p:txBody>
      </p:sp>
      <p:sp>
        <p:nvSpPr>
          <p:cNvPr id="9" name="Straight Connector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Straight Connector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Layout" Target="../slideLayouts/slideLayout1.xml"/><Relationship Id="rId1" Type="http://schemas.openxmlformats.org/officeDocument/2006/relationships/audio" Target="file:///C:\Users\Kangkana\Desktop\PPTs%20for%20AAA\Audio%20const\slide%201%20const.mp3" TargetMode="External"/><Relationship Id="rId6" Type="http://schemas.openxmlformats.org/officeDocument/2006/relationships/image" Target="../media/image6.png"/><Relationship Id="rId5" Type="http://schemas.openxmlformats.org/officeDocument/2006/relationships/image" Target="../media/image5.jpeg"/><Relationship Id="rId4" Type="http://schemas.openxmlformats.org/officeDocument/2006/relationships/image" Target="../media/image4.jpeg"/></Relationships>
</file>

<file path=ppt/slides/_rels/slide1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slideLayout" Target="../slideLayouts/slideLayout2.xml"/><Relationship Id="rId1" Type="http://schemas.openxmlformats.org/officeDocument/2006/relationships/audio" Target="file:///C:\Users\Kangkana\Desktop\PPTs%20for%20AAA\Audio%20const\slide%2010.mp3" TargetMode="External"/></Relationships>
</file>

<file path=ppt/slides/_rels/slide1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slideLayout" Target="../slideLayouts/slideLayout2.xml"/><Relationship Id="rId1" Type="http://schemas.openxmlformats.org/officeDocument/2006/relationships/audio" Target="file:///C:\Users\Kangkana\Desktop\PPTs%20for%20AAA\Audio%20const\slide11%20const.mp3" TargetMode="External"/></Relationships>
</file>

<file path=ppt/slides/_rels/slide1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slideLayout" Target="../slideLayouts/slideLayout2.xml"/><Relationship Id="rId1" Type="http://schemas.openxmlformats.org/officeDocument/2006/relationships/audio" Target="file:///C:\Users\Kangkana\Desktop\PPTs%20for%20AAA\Audio%20const\slide%2012%20const.mp3" TargetMode="External"/></Relationships>
</file>

<file path=ppt/slides/_rels/slide1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slideLayout" Target="../slideLayouts/slideLayout2.xml"/><Relationship Id="rId1" Type="http://schemas.openxmlformats.org/officeDocument/2006/relationships/audio" Target="file:///C:\Users\Kangkana\Desktop\PPTs%20for%20AAA\Audio%20const\slide%2013%20const.mp3" TargetMode="External"/></Relationships>
</file>

<file path=ppt/slides/_rels/slide1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slideLayout" Target="../slideLayouts/slideLayout2.xml"/><Relationship Id="rId1" Type="http://schemas.openxmlformats.org/officeDocument/2006/relationships/audio" Target="file:///C:\Users\Kangkana\Desktop\PPTs%20for%20AAA\Audio%20const\slide%2014%20const.mp3" TargetMode="External"/></Relationships>
</file>

<file path=ppt/slides/_rels/slide1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slideLayout" Target="../slideLayouts/slideLayout2.xml"/><Relationship Id="rId1" Type="http://schemas.openxmlformats.org/officeDocument/2006/relationships/audio" Target="file:///C:\Users\Kangkana\Desktop\PPTs%20for%20AAA\Audio%20const\slide%2015%20const.mp3" TargetMode="External"/></Relationships>
</file>

<file path=ppt/slides/_rels/slide1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slideLayout" Target="../slideLayouts/slideLayout2.xml"/><Relationship Id="rId1" Type="http://schemas.openxmlformats.org/officeDocument/2006/relationships/audio" Target="file:///C:\Users\Kangkana\Desktop\PPTs%20for%20AAA\Audio%20const\slide%2016%20const.mp3" TargetMode="External"/></Relationships>
</file>

<file path=ppt/slides/_rels/slide1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slideLayout" Target="../slideLayouts/slideLayout7.xml"/><Relationship Id="rId1" Type="http://schemas.openxmlformats.org/officeDocument/2006/relationships/audio" Target="file:///C:\Users\Kangkana\Desktop\PPTs%20for%20AAA\Audio%20const\end%20const.mp3"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slideLayout" Target="../slideLayouts/slideLayout7.xml"/><Relationship Id="rId1" Type="http://schemas.openxmlformats.org/officeDocument/2006/relationships/audio" Target="file:///C:\Users\Kangkana\Desktop\PPTs%20for%20AAA\Audio%20const\slide%202%20const.mp3" TargetMode="External"/><Relationship Id="rId4" Type="http://schemas.openxmlformats.org/officeDocument/2006/relationships/image" Target="../media/image8.png"/></Relationships>
</file>

<file path=ppt/slides/_rels/slide3.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slideLayout" Target="../slideLayouts/slideLayout2.xml"/><Relationship Id="rId1" Type="http://schemas.openxmlformats.org/officeDocument/2006/relationships/audio" Target="file:///C:\Users\Kangkana\Desktop\PPTs%20for%20AAA\Audio%20const\slide%203%20const.mp3" TargetMode="Externa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slideLayout" Target="../slideLayouts/slideLayout2.xml"/><Relationship Id="rId1" Type="http://schemas.openxmlformats.org/officeDocument/2006/relationships/audio" Target="file:///C:\Users\Kangkana\Desktop\PPTs%20for%20AAA\Audio%20const\slide%204%20const.mp3"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slideLayout" Target="../slideLayouts/slideLayout2.xml"/><Relationship Id="rId1" Type="http://schemas.openxmlformats.org/officeDocument/2006/relationships/audio" Target="file:///C:\Users\Kangkana\Desktop\PPTs%20for%20AAA\Audio%20const\slide%205%20const.mp3"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slideLayout" Target="../slideLayouts/slideLayout2.xml"/><Relationship Id="rId1" Type="http://schemas.openxmlformats.org/officeDocument/2006/relationships/audio" Target="file:///C:\Users\Kangkana\Desktop\PPTs%20for%20AAA\Audio%20const\slide%206%20const.mp3" TargetMode="External"/></Relationships>
</file>

<file path=ppt/slides/_rels/slide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slideLayout" Target="../slideLayouts/slideLayout2.xml"/><Relationship Id="rId1" Type="http://schemas.openxmlformats.org/officeDocument/2006/relationships/audio" Target="file:///C:\Users\Kangkana\Desktop\PPTs%20for%20AAA\Audio%20const\slide%207%20const.mp3" TargetMode="Externa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slideLayout" Target="../slideLayouts/slideLayout2.xml"/><Relationship Id="rId1" Type="http://schemas.openxmlformats.org/officeDocument/2006/relationships/audio" Target="file:///C:\Users\Kangkana\Desktop\PPTs%20for%20AAA\Audio%20const\slide%208%20const.mp3" TargetMode="External"/></Relationships>
</file>

<file path=ppt/slides/_rels/slide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slideLayout" Target="../slideLayouts/slideLayout2.xml"/><Relationship Id="rId1" Type="http://schemas.openxmlformats.org/officeDocument/2006/relationships/audio" Target="file:///C:\Users\Kangkana\Desktop\PPTs%20for%20AAA\Audio%20const\slide%209%20const.mp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smtClean="0"/>
              <a:t>Salient Features of the Indian Constitution</a:t>
            </a:r>
            <a:endParaRPr lang="en-US" b="1" dirty="0"/>
          </a:p>
        </p:txBody>
      </p:sp>
      <p:sp>
        <p:nvSpPr>
          <p:cNvPr id="3" name="Subtitle 2"/>
          <p:cNvSpPr>
            <a:spLocks noGrp="1"/>
          </p:cNvSpPr>
          <p:nvPr>
            <p:ph type="subTitle" idx="1"/>
          </p:nvPr>
        </p:nvSpPr>
        <p:spPr/>
        <p:txBody>
          <a:bodyPr/>
          <a:lstStyle/>
          <a:p>
            <a:r>
              <a:rPr lang="en-US" dirty="0" smtClean="0"/>
              <a:t>By </a:t>
            </a:r>
            <a:r>
              <a:rPr lang="en-US" dirty="0" err="1" smtClean="0"/>
              <a:t>Kangkana</a:t>
            </a:r>
            <a:r>
              <a:rPr lang="en-US" dirty="0" smtClean="0"/>
              <a:t> Sharma, Assistant Professor, </a:t>
            </a:r>
            <a:r>
              <a:rPr lang="en-US" dirty="0" err="1" smtClean="0"/>
              <a:t>Dhing</a:t>
            </a:r>
            <a:r>
              <a:rPr lang="en-US" dirty="0" smtClean="0"/>
              <a:t> College.</a:t>
            </a:r>
            <a:endParaRPr lang="en-US" dirty="0"/>
          </a:p>
        </p:txBody>
      </p:sp>
      <p:pic>
        <p:nvPicPr>
          <p:cNvPr id="4" name="Picture 3" descr="images.jpg"/>
          <p:cNvPicPr>
            <a:picLocks noChangeAspect="1"/>
          </p:cNvPicPr>
          <p:nvPr/>
        </p:nvPicPr>
        <p:blipFill>
          <a:blip r:embed="rId3" cstate="print"/>
          <a:stretch>
            <a:fillRect/>
          </a:stretch>
        </p:blipFill>
        <p:spPr>
          <a:xfrm>
            <a:off x="304800" y="457200"/>
            <a:ext cx="2209800" cy="2667000"/>
          </a:xfrm>
          <a:prstGeom prst="rect">
            <a:avLst/>
          </a:prstGeom>
          <a:ln>
            <a:noFill/>
          </a:ln>
          <a:effectLst>
            <a:outerShdw blurRad="292100" dist="139700" dir="2700000" algn="tl" rotWithShape="0">
              <a:srgbClr val="333333">
                <a:alpha val="65000"/>
              </a:srgbClr>
            </a:outerShdw>
          </a:effectLst>
        </p:spPr>
      </p:pic>
      <p:pic>
        <p:nvPicPr>
          <p:cNvPr id="5" name="Picture 4" descr="images (1).jpg"/>
          <p:cNvPicPr>
            <a:picLocks noChangeAspect="1"/>
          </p:cNvPicPr>
          <p:nvPr/>
        </p:nvPicPr>
        <p:blipFill>
          <a:blip r:embed="rId4" cstate="print"/>
          <a:stretch>
            <a:fillRect/>
          </a:stretch>
        </p:blipFill>
        <p:spPr>
          <a:xfrm>
            <a:off x="2743200" y="533400"/>
            <a:ext cx="3200400" cy="2590800"/>
          </a:xfrm>
          <a:prstGeom prst="rect">
            <a:avLst/>
          </a:prstGeom>
          <a:ln>
            <a:noFill/>
          </a:ln>
          <a:effectLst>
            <a:outerShdw blurRad="292100" dist="139700" dir="2700000" algn="tl" rotWithShape="0">
              <a:srgbClr val="333333">
                <a:alpha val="65000"/>
              </a:srgbClr>
            </a:outerShdw>
          </a:effectLst>
        </p:spPr>
      </p:pic>
      <p:pic>
        <p:nvPicPr>
          <p:cNvPr id="6" name="Picture 5" descr="istockphoto-1203781656-612x612.jpg"/>
          <p:cNvPicPr>
            <a:picLocks noChangeAspect="1"/>
          </p:cNvPicPr>
          <p:nvPr/>
        </p:nvPicPr>
        <p:blipFill>
          <a:blip r:embed="rId5" cstate="print"/>
          <a:stretch>
            <a:fillRect/>
          </a:stretch>
        </p:blipFill>
        <p:spPr>
          <a:xfrm>
            <a:off x="6172200" y="533400"/>
            <a:ext cx="2667000" cy="266700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7" name="slide 1 const.mp3">
            <a:hlinkClick r:id="" action="ppaction://media"/>
          </p:cNvPr>
          <p:cNvPicPr>
            <a:picLocks noRot="1" noChangeAspect="1"/>
          </p:cNvPicPr>
          <p:nvPr>
            <a:audioFile r:link="rId1"/>
          </p:nvPr>
        </p:nvPicPr>
        <p:blipFill>
          <a:blip r:embed="rId6" cstate="print"/>
          <a:stretch>
            <a:fillRect/>
          </a:stretch>
        </p:blipFill>
        <p:spPr>
          <a:xfrm>
            <a:off x="4419600" y="3276600"/>
            <a:ext cx="76200" cy="7620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7137" fill="hold"/>
                                        <p:tgtEl>
                                          <p:spTgt spid="7"/>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p:cTn id="7" fill="hold" display="0">
                  <p:stCondLst>
                    <p:cond delay="indefinite"/>
                  </p:stCondLst>
                  <p:endCondLst>
                    <p:cond evt="onNext" delay="0">
                      <p:tgtEl>
                        <p:sldTgt/>
                      </p:tgtEl>
                    </p:cond>
                    <p:cond evt="onPrev" delay="0">
                      <p:tgtEl>
                        <p:sldTgt/>
                      </p:tgtEl>
                    </p:cond>
                    <p:cond evt="onStopAudio" delay="0">
                      <p:tgtEl>
                        <p:sldTgt/>
                      </p:tgtEl>
                    </p:cond>
                  </p:endCondLst>
                </p:cTn>
                <p:tgtEl>
                  <p:spTgt spid="7"/>
                </p:tgtEl>
              </p:cMediaNode>
            </p:audio>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Salient Features of </a:t>
            </a:r>
            <a:r>
              <a:rPr lang="en-US" dirty="0" err="1" smtClean="0"/>
              <a:t>ind</a:t>
            </a:r>
            <a:r>
              <a:rPr lang="en-US" dirty="0" smtClean="0"/>
              <a:t>. Constitution:</a:t>
            </a:r>
            <a:endParaRPr lang="en-US" dirty="0"/>
          </a:p>
        </p:txBody>
      </p:sp>
      <p:sp>
        <p:nvSpPr>
          <p:cNvPr id="3" name="Content Placeholder 2"/>
          <p:cNvSpPr>
            <a:spLocks noGrp="1"/>
          </p:cNvSpPr>
          <p:nvPr>
            <p:ph idx="1"/>
          </p:nvPr>
        </p:nvSpPr>
        <p:spPr/>
        <p:txBody>
          <a:bodyPr>
            <a:normAutofit fontScale="85000" lnSpcReduction="20000"/>
          </a:bodyPr>
          <a:lstStyle/>
          <a:p>
            <a:r>
              <a:rPr lang="en-US" b="1" u="sng" dirty="0" smtClean="0"/>
              <a:t>7. A Federation with Strong Centralizing Tendency.</a:t>
            </a:r>
            <a:r>
              <a:rPr lang="en-US" dirty="0" smtClean="0"/>
              <a:t>-</a:t>
            </a:r>
          </a:p>
          <a:p>
            <a:pPr algn="just"/>
            <a:r>
              <a:rPr lang="en-US" dirty="0" smtClean="0"/>
              <a:t>The term ‘federation’ has nowhere been used in the Constitution. Article 1 describes that India “is a Union of States” which implies two things: Firstly – Indian federation is not the result of an agreement by the States; and Secondly – no State has the right to secede from the federation. The Constitution of India establishes a federal system of Government. It contains all the usual features of a federation viz., two governments, division of powers, written Constitution, Supremacy of the Constitution, rigidity of Constitution, independent judiciary and bicameralism.</a:t>
            </a:r>
          </a:p>
          <a:p>
            <a:endParaRPr lang="en-US" dirty="0"/>
          </a:p>
        </p:txBody>
      </p:sp>
      <p:pic>
        <p:nvPicPr>
          <p:cNvPr id="4" name="slide 10.mp3">
            <a:hlinkClick r:id="" action="ppaction://media"/>
          </p:cNvPr>
          <p:cNvPicPr>
            <a:picLocks noRot="1" noChangeAspect="1"/>
          </p:cNvPicPr>
          <p:nvPr>
            <a:audioFile r:link="rId1"/>
          </p:nvPr>
        </p:nvPicPr>
        <p:blipFill>
          <a:blip r:embed="rId3" cstate="print"/>
          <a:stretch>
            <a:fillRect/>
          </a:stretch>
        </p:blipFill>
        <p:spPr>
          <a:xfrm flipH="1">
            <a:off x="1066800" y="5943600"/>
            <a:ext cx="152400" cy="15240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3604"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p:cTn id="7" fill="hold" display="0">
                  <p:stCondLst>
                    <p:cond delay="indefinite"/>
                  </p:stCondLst>
                  <p:endCondLst>
                    <p:cond evt="onNext" delay="0">
                      <p:tgtEl>
                        <p:sldTgt/>
                      </p:tgtEl>
                    </p:cond>
                    <p:cond evt="onPrev" delay="0">
                      <p:tgtEl>
                        <p:sldTgt/>
                      </p:tgtEl>
                    </p:cond>
                    <p:cond evt="onStopAudio" delay="0">
                      <p:tgtEl>
                        <p:sldTgt/>
                      </p:tgtEl>
                    </p:cond>
                  </p:endCondLst>
                </p:cTn>
                <p:tgtEl>
                  <p:spTgt spid="4"/>
                </p:tgtEl>
              </p:cMediaNode>
            </p:audio>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Salient Features of </a:t>
            </a:r>
            <a:r>
              <a:rPr lang="en-US" dirty="0" err="1" smtClean="0"/>
              <a:t>ind</a:t>
            </a:r>
            <a:r>
              <a:rPr lang="en-US" dirty="0" smtClean="0"/>
              <a:t>. Constitution:</a:t>
            </a:r>
            <a:endParaRPr lang="en-US" dirty="0"/>
          </a:p>
        </p:txBody>
      </p:sp>
      <p:sp>
        <p:nvSpPr>
          <p:cNvPr id="3" name="Content Placeholder 2"/>
          <p:cNvSpPr>
            <a:spLocks noGrp="1"/>
          </p:cNvSpPr>
          <p:nvPr>
            <p:ph idx="1"/>
          </p:nvPr>
        </p:nvSpPr>
        <p:spPr/>
        <p:txBody>
          <a:bodyPr/>
          <a:lstStyle/>
          <a:p>
            <a:r>
              <a:rPr lang="en-US" b="1" u="sng" dirty="0" smtClean="0"/>
              <a:t>8. Adult Suffrage</a:t>
            </a:r>
            <a:r>
              <a:rPr lang="en-US" dirty="0" smtClean="0"/>
              <a:t>.-</a:t>
            </a:r>
          </a:p>
          <a:p>
            <a:pPr algn="just"/>
            <a:r>
              <a:rPr lang="en-US" dirty="0" smtClean="0"/>
              <a:t>In India every person, male or female, who has obtained the age of 18 years, is entitled to vote in elections to Parliament or State Legislatures. Originally this age limit was 21 years but after the 61st Amendment Act, 1988 it was reduced to 18 years.</a:t>
            </a:r>
          </a:p>
          <a:p>
            <a:endParaRPr lang="en-US" dirty="0"/>
          </a:p>
        </p:txBody>
      </p:sp>
      <p:pic>
        <p:nvPicPr>
          <p:cNvPr id="4" name="slide11 const.mp3">
            <a:hlinkClick r:id="" action="ppaction://media"/>
          </p:cNvPr>
          <p:cNvPicPr>
            <a:picLocks noRot="1" noChangeAspect="1"/>
          </p:cNvPicPr>
          <p:nvPr>
            <a:audioFile r:link="rId1"/>
          </p:nvPr>
        </p:nvPicPr>
        <p:blipFill>
          <a:blip r:embed="rId3" cstate="print"/>
          <a:stretch>
            <a:fillRect/>
          </a:stretch>
        </p:blipFill>
        <p:spPr>
          <a:xfrm flipH="1">
            <a:off x="1371600" y="5410200"/>
            <a:ext cx="76200" cy="7620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2460"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p:cTn id="7" fill="hold" display="0">
                  <p:stCondLst>
                    <p:cond delay="indefinite"/>
                  </p:stCondLst>
                  <p:endCondLst>
                    <p:cond evt="onNext" delay="0">
                      <p:tgtEl>
                        <p:sldTgt/>
                      </p:tgtEl>
                    </p:cond>
                    <p:cond evt="onPrev" delay="0">
                      <p:tgtEl>
                        <p:sldTgt/>
                      </p:tgtEl>
                    </p:cond>
                    <p:cond evt="onStopAudio" delay="0">
                      <p:tgtEl>
                        <p:sldTgt/>
                      </p:tgtEl>
                    </p:cond>
                  </p:endCondLst>
                </p:cTn>
                <p:tgtEl>
                  <p:spTgt spid="4"/>
                </p:tgtEl>
              </p:cMediaNode>
            </p:audio>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Salient Features of </a:t>
            </a:r>
            <a:r>
              <a:rPr lang="en-US" dirty="0" err="1" smtClean="0"/>
              <a:t>ind</a:t>
            </a:r>
            <a:r>
              <a:rPr lang="en-US" dirty="0" smtClean="0"/>
              <a:t>. Constitution:</a:t>
            </a:r>
            <a:endParaRPr lang="en-US" dirty="0"/>
          </a:p>
        </p:txBody>
      </p:sp>
      <p:sp>
        <p:nvSpPr>
          <p:cNvPr id="3" name="Content Placeholder 2"/>
          <p:cNvSpPr>
            <a:spLocks noGrp="1"/>
          </p:cNvSpPr>
          <p:nvPr>
            <p:ph idx="1"/>
          </p:nvPr>
        </p:nvSpPr>
        <p:spPr/>
        <p:txBody>
          <a:bodyPr>
            <a:normAutofit fontScale="77500" lnSpcReduction="20000"/>
          </a:bodyPr>
          <a:lstStyle/>
          <a:p>
            <a:r>
              <a:rPr lang="en-US" b="1" u="sng" dirty="0" smtClean="0"/>
              <a:t>9. An Independent Judiciary.</a:t>
            </a:r>
            <a:r>
              <a:rPr lang="en-US" dirty="0" smtClean="0"/>
              <a:t>-</a:t>
            </a:r>
          </a:p>
          <a:p>
            <a:pPr algn="just"/>
            <a:r>
              <a:rPr lang="en-US" dirty="0" smtClean="0"/>
              <a:t>Independence of Judiciary is essential for impartial adjudication of disputes between individuals, between Union and State, between Union/State and individuals, between Union and States or between States inter se. The Supreme Court stands at the top of the integrated judicial system in the country. Below it, there are High Courts at the State level. This single system of courts enforces both the Central laws as well as the States laws.</a:t>
            </a:r>
          </a:p>
          <a:p>
            <a:pPr algn="just"/>
            <a:r>
              <a:rPr lang="en-US" dirty="0" smtClean="0"/>
              <a:t>The Supreme Court of India is a federal court, the highest court of appeal, the guarantor of the fundamental rights of the citizens and the guardian of the Constitution</a:t>
            </a:r>
          </a:p>
          <a:p>
            <a:endParaRPr lang="en-US" dirty="0"/>
          </a:p>
        </p:txBody>
      </p:sp>
      <p:pic>
        <p:nvPicPr>
          <p:cNvPr id="4" name="slide 12 const.mp3">
            <a:hlinkClick r:id="" action="ppaction://media"/>
          </p:cNvPr>
          <p:cNvPicPr>
            <a:picLocks noRot="1" noChangeAspect="1"/>
          </p:cNvPicPr>
          <p:nvPr>
            <a:audioFile r:link="rId1"/>
          </p:nvPr>
        </p:nvPicPr>
        <p:blipFill>
          <a:blip r:embed="rId3" cstate="print"/>
          <a:stretch>
            <a:fillRect/>
          </a:stretch>
        </p:blipFill>
        <p:spPr>
          <a:xfrm>
            <a:off x="1600200" y="5791200"/>
            <a:ext cx="152400" cy="15240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9634"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p:cTn id="7" fill="hold" display="0">
                  <p:stCondLst>
                    <p:cond delay="indefinite"/>
                  </p:stCondLst>
                  <p:endCondLst>
                    <p:cond evt="onNext" delay="0">
                      <p:tgtEl>
                        <p:sldTgt/>
                      </p:tgtEl>
                    </p:cond>
                    <p:cond evt="onPrev" delay="0">
                      <p:tgtEl>
                        <p:sldTgt/>
                      </p:tgtEl>
                    </p:cond>
                    <p:cond evt="onStopAudio" delay="0">
                      <p:tgtEl>
                        <p:sldTgt/>
                      </p:tgtEl>
                    </p:cond>
                  </p:endCondLst>
                </p:cTn>
                <p:tgtEl>
                  <p:spTgt spid="4"/>
                </p:tgtEl>
              </p:cMediaNode>
            </p:audio>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Salient Features of </a:t>
            </a:r>
            <a:r>
              <a:rPr lang="en-US" dirty="0" err="1" smtClean="0"/>
              <a:t>ind</a:t>
            </a:r>
            <a:r>
              <a:rPr lang="en-US" dirty="0" smtClean="0"/>
              <a:t>. Constitution:</a:t>
            </a:r>
            <a:endParaRPr lang="en-US" dirty="0"/>
          </a:p>
        </p:txBody>
      </p:sp>
      <p:sp>
        <p:nvSpPr>
          <p:cNvPr id="3" name="Content Placeholder 2"/>
          <p:cNvSpPr>
            <a:spLocks noGrp="1"/>
          </p:cNvSpPr>
          <p:nvPr>
            <p:ph idx="1"/>
          </p:nvPr>
        </p:nvSpPr>
        <p:spPr/>
        <p:txBody>
          <a:bodyPr>
            <a:normAutofit lnSpcReduction="10000"/>
          </a:bodyPr>
          <a:lstStyle/>
          <a:p>
            <a:r>
              <a:rPr lang="en-US" b="1" u="sng" dirty="0" smtClean="0"/>
              <a:t>10. A Secular State</a:t>
            </a:r>
            <a:r>
              <a:rPr lang="en-US" dirty="0" smtClean="0"/>
              <a:t>.-</a:t>
            </a:r>
          </a:p>
          <a:p>
            <a:pPr algn="just"/>
            <a:r>
              <a:rPr lang="en-US" dirty="0" smtClean="0"/>
              <a:t>The Constitution of India stands for a secular State. Hence, it does not uphold any particular religion as the official religion of the Indian State. The term ‘Secular’ was added to the Preamble of the Indian Constitution by the 42nd Amendment Act, 1976. Articles 25-28 of the Constitution give concrete shape to this concept of secularism.</a:t>
            </a:r>
          </a:p>
          <a:p>
            <a:endParaRPr lang="en-US" dirty="0"/>
          </a:p>
        </p:txBody>
      </p:sp>
      <p:pic>
        <p:nvPicPr>
          <p:cNvPr id="4" name="slide 13 const.mp3">
            <a:hlinkClick r:id="" action="ppaction://media"/>
          </p:cNvPr>
          <p:cNvPicPr>
            <a:picLocks noRot="1" noChangeAspect="1"/>
          </p:cNvPicPr>
          <p:nvPr>
            <a:audioFile r:link="rId1"/>
          </p:nvPr>
        </p:nvPicPr>
        <p:blipFill>
          <a:blip r:embed="rId3" cstate="print"/>
          <a:stretch>
            <a:fillRect/>
          </a:stretch>
        </p:blipFill>
        <p:spPr>
          <a:xfrm flipH="1">
            <a:off x="5257800" y="1447800"/>
            <a:ext cx="76200" cy="7620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8362"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p:cTn id="7" fill="hold" display="0">
                  <p:stCondLst>
                    <p:cond delay="indefinite"/>
                  </p:stCondLst>
                  <p:endCondLst>
                    <p:cond evt="onNext" delay="0">
                      <p:tgtEl>
                        <p:sldTgt/>
                      </p:tgtEl>
                    </p:cond>
                    <p:cond evt="onPrev" delay="0">
                      <p:tgtEl>
                        <p:sldTgt/>
                      </p:tgtEl>
                    </p:cond>
                    <p:cond evt="onStopAudio" delay="0">
                      <p:tgtEl>
                        <p:sldTgt/>
                      </p:tgtEl>
                    </p:cond>
                  </p:endCondLst>
                </p:cTn>
                <p:tgtEl>
                  <p:spTgt spid="4"/>
                </p:tgtEl>
              </p:cMediaNode>
            </p:audio>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Salient Features of </a:t>
            </a:r>
            <a:r>
              <a:rPr lang="en-US" dirty="0" err="1" smtClean="0"/>
              <a:t>ind</a:t>
            </a:r>
            <a:r>
              <a:rPr lang="en-US" dirty="0" smtClean="0"/>
              <a:t>. Constitution:</a:t>
            </a:r>
            <a:endParaRPr lang="en-US" dirty="0"/>
          </a:p>
        </p:txBody>
      </p:sp>
      <p:sp>
        <p:nvSpPr>
          <p:cNvPr id="3" name="Content Placeholder 2"/>
          <p:cNvSpPr>
            <a:spLocks noGrp="1"/>
          </p:cNvSpPr>
          <p:nvPr>
            <p:ph idx="1"/>
          </p:nvPr>
        </p:nvSpPr>
        <p:spPr/>
        <p:txBody>
          <a:bodyPr/>
          <a:lstStyle/>
          <a:p>
            <a:r>
              <a:rPr lang="en-US" b="1" u="sng" dirty="0" smtClean="0"/>
              <a:t>11. Single Citizenship</a:t>
            </a:r>
            <a:r>
              <a:rPr lang="en-US" dirty="0" smtClean="0"/>
              <a:t>.-</a:t>
            </a:r>
          </a:p>
          <a:p>
            <a:pPr algn="just"/>
            <a:r>
              <a:rPr lang="en-US" dirty="0" smtClean="0"/>
              <a:t>In most of the federation, people have double citizenship, citizenship of the Union and citizenship of one of the several States which form the Union. Every citizen is the citizen of India and enjoys the same rights of citizenship no matter in which State he resides.</a:t>
            </a:r>
          </a:p>
          <a:p>
            <a:endParaRPr lang="en-US" dirty="0"/>
          </a:p>
        </p:txBody>
      </p:sp>
      <p:pic>
        <p:nvPicPr>
          <p:cNvPr id="4" name="slide 14 const.mp3">
            <a:hlinkClick r:id="" action="ppaction://media"/>
          </p:cNvPr>
          <p:cNvPicPr>
            <a:picLocks noRot="1" noChangeAspect="1"/>
          </p:cNvPicPr>
          <p:nvPr>
            <a:audioFile r:link="rId1"/>
          </p:nvPr>
        </p:nvPicPr>
        <p:blipFill>
          <a:blip r:embed="rId3" cstate="print"/>
          <a:stretch>
            <a:fillRect/>
          </a:stretch>
        </p:blipFill>
        <p:spPr>
          <a:xfrm flipH="1">
            <a:off x="5562600" y="1524000"/>
            <a:ext cx="76200" cy="7620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9225"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p:cTn id="7" fill="hold" display="0">
                  <p:stCondLst>
                    <p:cond delay="indefinite"/>
                  </p:stCondLst>
                  <p:endCondLst>
                    <p:cond evt="onNext" delay="0">
                      <p:tgtEl>
                        <p:sldTgt/>
                      </p:tgtEl>
                    </p:cond>
                    <p:cond evt="onPrev" delay="0">
                      <p:tgtEl>
                        <p:sldTgt/>
                      </p:tgtEl>
                    </p:cond>
                    <p:cond evt="onStopAudio" delay="0">
                      <p:tgtEl>
                        <p:sldTgt/>
                      </p:tgtEl>
                    </p:cond>
                  </p:endCondLst>
                </p:cTn>
                <p:tgtEl>
                  <p:spTgt spid="4"/>
                </p:tgtEl>
              </p:cMediaNode>
            </p:audio>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Salient Features of </a:t>
            </a:r>
            <a:r>
              <a:rPr lang="en-US" dirty="0" err="1" smtClean="0"/>
              <a:t>ind</a:t>
            </a:r>
            <a:r>
              <a:rPr lang="en-US" dirty="0" smtClean="0"/>
              <a:t>. Constitution:</a:t>
            </a:r>
            <a:endParaRPr lang="en-US" dirty="0"/>
          </a:p>
        </p:txBody>
      </p:sp>
      <p:sp>
        <p:nvSpPr>
          <p:cNvPr id="3" name="Content Placeholder 2"/>
          <p:cNvSpPr>
            <a:spLocks noGrp="1"/>
          </p:cNvSpPr>
          <p:nvPr>
            <p:ph idx="1"/>
          </p:nvPr>
        </p:nvSpPr>
        <p:spPr/>
        <p:txBody>
          <a:bodyPr>
            <a:normAutofit lnSpcReduction="10000"/>
          </a:bodyPr>
          <a:lstStyle/>
          <a:p>
            <a:r>
              <a:rPr lang="en-US" b="1" u="sng" dirty="0" smtClean="0"/>
              <a:t>12. Separation of Powers</a:t>
            </a:r>
            <a:r>
              <a:rPr lang="en-US" dirty="0" smtClean="0"/>
              <a:t>.-</a:t>
            </a:r>
          </a:p>
          <a:p>
            <a:pPr algn="just"/>
            <a:r>
              <a:rPr lang="en-US" dirty="0" smtClean="0"/>
              <a:t>This doctrine was for the first time properly formulated by the famous Jurist Montesquieu in his </a:t>
            </a:r>
            <a:r>
              <a:rPr lang="en-US" dirty="0" err="1" smtClean="0"/>
              <a:t>Escript</a:t>
            </a:r>
            <a:r>
              <a:rPr lang="en-US" dirty="0" smtClean="0"/>
              <a:t> Des Lois and exercised great influence on the French legal system. Doctrine of separation of powers implies that powers of the three organs of the government viz., Legislative, Executive and Judiciary should be kept separate from each other.</a:t>
            </a:r>
          </a:p>
          <a:p>
            <a:endParaRPr lang="en-US" dirty="0"/>
          </a:p>
        </p:txBody>
      </p:sp>
      <p:pic>
        <p:nvPicPr>
          <p:cNvPr id="4" name="slide 15 const.mp3">
            <a:hlinkClick r:id="" action="ppaction://media"/>
          </p:cNvPr>
          <p:cNvPicPr>
            <a:picLocks noRot="1" noChangeAspect="1"/>
          </p:cNvPicPr>
          <p:nvPr>
            <a:audioFile r:link="rId1"/>
          </p:nvPr>
        </p:nvPicPr>
        <p:blipFill>
          <a:blip r:embed="rId3" cstate="print"/>
          <a:stretch>
            <a:fillRect/>
          </a:stretch>
        </p:blipFill>
        <p:spPr>
          <a:xfrm flipH="1">
            <a:off x="5867400" y="1219200"/>
            <a:ext cx="152400" cy="15240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20752"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p:cTn id="7" fill="hold" display="0">
                  <p:stCondLst>
                    <p:cond delay="indefinite"/>
                  </p:stCondLst>
                  <p:endCondLst>
                    <p:cond evt="onNext" delay="0">
                      <p:tgtEl>
                        <p:sldTgt/>
                      </p:tgtEl>
                    </p:cond>
                    <p:cond evt="onPrev" delay="0">
                      <p:tgtEl>
                        <p:sldTgt/>
                      </p:tgtEl>
                    </p:cond>
                    <p:cond evt="onStopAudio" delay="0">
                      <p:tgtEl>
                        <p:sldTgt/>
                      </p:tgtEl>
                    </p:cond>
                  </p:endCondLst>
                </p:cTn>
                <p:tgtEl>
                  <p:spTgt spid="4"/>
                </p:tgtEl>
              </p:cMediaNode>
            </p:audio>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a:t>
            </a:r>
            <a:endParaRPr lang="en-US" dirty="0"/>
          </a:p>
        </p:txBody>
      </p:sp>
      <p:sp>
        <p:nvSpPr>
          <p:cNvPr id="3" name="Content Placeholder 2"/>
          <p:cNvSpPr>
            <a:spLocks noGrp="1"/>
          </p:cNvSpPr>
          <p:nvPr>
            <p:ph idx="1"/>
          </p:nvPr>
        </p:nvSpPr>
        <p:spPr/>
        <p:txBody>
          <a:bodyPr/>
          <a:lstStyle/>
          <a:p>
            <a:pPr algn="just"/>
            <a:r>
              <a:rPr lang="en-US" dirty="0" smtClean="0"/>
              <a:t>The Indian Constitution is a flexible and inclusive framework balancing federalism, rights, and governance in a diverse society.</a:t>
            </a:r>
          </a:p>
          <a:p>
            <a:endParaRPr lang="en-US" dirty="0" smtClean="0"/>
          </a:p>
          <a:p>
            <a:pPr algn="just"/>
            <a:r>
              <a:rPr lang="en-US" dirty="0" smtClean="0"/>
              <a:t>However, its </a:t>
            </a:r>
            <a:r>
              <a:rPr lang="en-US" dirty="0" err="1" smtClean="0"/>
              <a:t>centralising</a:t>
            </a:r>
            <a:r>
              <a:rPr lang="en-US" dirty="0" smtClean="0"/>
              <a:t> bias, complex structure and frequent amendments attract critical scrutiny.</a:t>
            </a:r>
            <a:endParaRPr lang="en-US" dirty="0"/>
          </a:p>
        </p:txBody>
      </p:sp>
      <p:pic>
        <p:nvPicPr>
          <p:cNvPr id="4" name="slide 16 const.mp3">
            <a:hlinkClick r:id="" action="ppaction://media"/>
          </p:cNvPr>
          <p:cNvPicPr>
            <a:picLocks noRot="1" noChangeAspect="1"/>
          </p:cNvPicPr>
          <p:nvPr>
            <a:audioFile r:link="rId1"/>
          </p:nvPr>
        </p:nvPicPr>
        <p:blipFill>
          <a:blip r:embed="rId3" cstate="print"/>
          <a:stretch>
            <a:fillRect/>
          </a:stretch>
        </p:blipFill>
        <p:spPr>
          <a:xfrm flipH="1">
            <a:off x="4191000" y="3276600"/>
            <a:ext cx="76200" cy="7620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4854"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p:cTn id="7" fill="hold" display="0">
                  <p:stCondLst>
                    <p:cond delay="indefinite"/>
                  </p:stCondLst>
                  <p:endCondLst>
                    <p:cond evt="onNext" delay="0">
                      <p:tgtEl>
                        <p:sldTgt/>
                      </p:tgtEl>
                    </p:cond>
                    <p:cond evt="onPrev" delay="0">
                      <p:tgtEl>
                        <p:sldTgt/>
                      </p:tgtEl>
                    </p:cond>
                    <p:cond evt="onStopAudio" delay="0">
                      <p:tgtEl>
                        <p:sldTgt/>
                      </p:tgtEl>
                    </p:cond>
                  </p:endCondLst>
                </p:cTn>
                <p:tgtEl>
                  <p:spTgt spid="4"/>
                </p:tgtEl>
              </p:cMediaNode>
            </p:audio>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276600" y="2438400"/>
            <a:ext cx="2819400" cy="1569660"/>
          </a:xfrm>
          <a:prstGeom prst="rect">
            <a:avLst/>
          </a:prstGeom>
          <a:noFill/>
        </p:spPr>
        <p:txBody>
          <a:bodyPr wrap="square" rtlCol="0">
            <a:spAutoFit/>
          </a:bodyPr>
          <a:lstStyle/>
          <a:p>
            <a:pPr algn="ctr"/>
            <a:r>
              <a:rPr lang="en-US" sz="4800" b="1" dirty="0" smtClean="0">
                <a:latin typeface="Algerian" pitchFamily="82" charset="0"/>
              </a:rPr>
              <a:t>Thank  you</a:t>
            </a:r>
            <a:endParaRPr lang="en-US" sz="4800" b="1" dirty="0">
              <a:latin typeface="Algerian" pitchFamily="82" charset="0"/>
            </a:endParaRPr>
          </a:p>
        </p:txBody>
      </p:sp>
      <p:pic>
        <p:nvPicPr>
          <p:cNvPr id="3" name="end const.mp3">
            <a:hlinkClick r:id="" action="ppaction://media"/>
          </p:cNvPr>
          <p:cNvPicPr>
            <a:picLocks noRot="1" noChangeAspect="1"/>
          </p:cNvPicPr>
          <p:nvPr>
            <a:audioFile r:link="rId1"/>
          </p:nvPr>
        </p:nvPicPr>
        <p:blipFill>
          <a:blip r:embed="rId3" cstate="print"/>
          <a:stretch>
            <a:fillRect/>
          </a:stretch>
        </p:blipFill>
        <p:spPr>
          <a:xfrm flipH="1">
            <a:off x="4343400" y="3276600"/>
            <a:ext cx="76200" cy="7620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2903" fill="hold"/>
                                        <p:tgtEl>
                                          <p:spTgt spid="3"/>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p:cTn id="7" fill="hold" display="0">
                  <p:stCondLst>
                    <p:cond delay="indefinite"/>
                  </p:stCondLst>
                  <p:endCondLst>
                    <p:cond evt="onNext" delay="0">
                      <p:tgtEl>
                        <p:sldTgt/>
                      </p:tgtEl>
                    </p:cond>
                    <p:cond evt="onPrev" delay="0">
                      <p:tgtEl>
                        <p:sldTgt/>
                      </p:tgtEl>
                    </p:cond>
                    <p:cond evt="onStopAudio" delay="0">
                      <p:tgtEl>
                        <p:sldTgt/>
                      </p:tgtEl>
                    </p:cond>
                  </p:endCondLst>
                </p:cTn>
                <p:tgtEl>
                  <p:spTgt spid="3"/>
                </p:tgtEl>
              </p:cMediaNode>
            </p:audio>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FEsqVGwVQAUhjKt.jpg"/>
          <p:cNvPicPr>
            <a:picLocks noChangeAspect="1"/>
          </p:cNvPicPr>
          <p:nvPr/>
        </p:nvPicPr>
        <p:blipFill>
          <a:blip r:embed="rId3" cstate="print"/>
          <a:stretch>
            <a:fillRect/>
          </a:stretch>
        </p:blipFill>
        <p:spPr>
          <a:xfrm>
            <a:off x="0" y="0"/>
            <a:ext cx="9144000" cy="6858000"/>
          </a:xfrm>
          <a:prstGeom prst="rect">
            <a:avLst/>
          </a:prstGeom>
        </p:spPr>
      </p:pic>
      <p:pic>
        <p:nvPicPr>
          <p:cNvPr id="3" name="slide 2 const.mp3">
            <a:hlinkClick r:id="" action="ppaction://media"/>
          </p:cNvPr>
          <p:cNvPicPr>
            <a:picLocks noRot="1" noChangeAspect="1"/>
          </p:cNvPicPr>
          <p:nvPr>
            <a:audioFile r:link="rId1"/>
          </p:nvPr>
        </p:nvPicPr>
        <p:blipFill>
          <a:blip r:embed="rId4" cstate="print"/>
          <a:stretch>
            <a:fillRect/>
          </a:stretch>
        </p:blipFill>
        <p:spPr>
          <a:xfrm flipH="1">
            <a:off x="1219200" y="381000"/>
            <a:ext cx="152400" cy="15240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47508" fill="hold"/>
                                        <p:tgtEl>
                                          <p:spTgt spid="3"/>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p:cTn id="7" fill="hold" display="0">
                  <p:stCondLst>
                    <p:cond delay="indefinite"/>
                  </p:stCondLst>
                  <p:endCondLst>
                    <p:cond evt="onNext" delay="0">
                      <p:tgtEl>
                        <p:sldTgt/>
                      </p:tgtEl>
                    </p:cond>
                    <p:cond evt="onPrev" delay="0">
                      <p:tgtEl>
                        <p:sldTgt/>
                      </p:tgtEl>
                    </p:cond>
                    <p:cond evt="onStopAudio" delay="0">
                      <p:tgtEl>
                        <p:sldTgt/>
                      </p:tgtEl>
                    </p:cond>
                  </p:endCondLst>
                </p:cTn>
                <p:tgtEl>
                  <p:spTgt spid="3"/>
                </p:tgtEl>
              </p:cMediaNode>
            </p:audio>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Sources of the </a:t>
            </a:r>
            <a:r>
              <a:rPr lang="en-US" dirty="0" err="1" smtClean="0"/>
              <a:t>indian</a:t>
            </a:r>
            <a:r>
              <a:rPr lang="en-US" dirty="0" smtClean="0"/>
              <a:t> constitution</a:t>
            </a:r>
            <a:endParaRPr lang="en-US" dirty="0"/>
          </a:p>
        </p:txBody>
      </p:sp>
      <p:graphicFrame>
        <p:nvGraphicFramePr>
          <p:cNvPr id="4" name="Content Placeholder 3"/>
          <p:cNvGraphicFramePr>
            <a:graphicFrameLocks noGrp="1"/>
          </p:cNvGraphicFramePr>
          <p:nvPr>
            <p:ph idx="1"/>
          </p:nvPr>
        </p:nvGraphicFramePr>
        <p:xfrm>
          <a:off x="304800" y="1554163"/>
          <a:ext cx="8686800" cy="452596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5" name="slide 3 const.mp3">
            <a:hlinkClick r:id="" action="ppaction://media"/>
          </p:cNvPr>
          <p:cNvPicPr>
            <a:picLocks noRot="1" noChangeAspect="1"/>
          </p:cNvPicPr>
          <p:nvPr>
            <a:audioFile r:link="rId1"/>
          </p:nvPr>
        </p:nvPicPr>
        <p:blipFill>
          <a:blip r:embed="rId8" cstate="print"/>
          <a:stretch>
            <a:fillRect/>
          </a:stretch>
        </p:blipFill>
        <p:spPr>
          <a:xfrm flipH="1">
            <a:off x="4267200" y="3276600"/>
            <a:ext cx="152400" cy="15240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20456" fill="hold"/>
                                        <p:tgtEl>
                                          <p:spTgt spid="5"/>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p:cTn id="7" fill="hold" display="0">
                  <p:stCondLst>
                    <p:cond delay="indefinite"/>
                  </p:stCondLst>
                  <p:endCondLst>
                    <p:cond evt="onNext" delay="0">
                      <p:tgtEl>
                        <p:sldTgt/>
                      </p:tgtEl>
                    </p:cond>
                    <p:cond evt="onPrev" delay="0">
                      <p:tgtEl>
                        <p:sldTgt/>
                      </p:tgtEl>
                    </p:cond>
                    <p:cond evt="onStopAudio" delay="0">
                      <p:tgtEl>
                        <p:sldTgt/>
                      </p:tgtEl>
                    </p:cond>
                  </p:endCondLst>
                </p:cTn>
                <p:tgtEl>
                  <p:spTgt spid="5"/>
                </p:tgtEl>
              </p:cMediaNode>
            </p:audio>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Features of the Indian constitution</a:t>
            </a:r>
            <a:endParaRPr lang="en-US" dirty="0"/>
          </a:p>
        </p:txBody>
      </p:sp>
      <p:sp>
        <p:nvSpPr>
          <p:cNvPr id="5" name="Content Placeholder 4"/>
          <p:cNvSpPr>
            <a:spLocks noGrp="1"/>
          </p:cNvSpPr>
          <p:nvPr>
            <p:ph idx="1"/>
          </p:nvPr>
        </p:nvSpPr>
        <p:spPr/>
        <p:txBody>
          <a:bodyPr>
            <a:normAutofit fontScale="92500"/>
          </a:bodyPr>
          <a:lstStyle/>
          <a:p>
            <a:r>
              <a:rPr lang="en-US" dirty="0" smtClean="0"/>
              <a:t>1. </a:t>
            </a:r>
            <a:r>
              <a:rPr lang="en-US" b="1" u="sng" dirty="0" smtClean="0"/>
              <a:t>The Lengthiest Constitution in the World.</a:t>
            </a:r>
            <a:r>
              <a:rPr lang="en-US" dirty="0" smtClean="0"/>
              <a:t>-</a:t>
            </a:r>
          </a:p>
          <a:p>
            <a:pPr algn="just"/>
            <a:r>
              <a:rPr lang="en-US" dirty="0" smtClean="0"/>
              <a:t>The Constitution of India is the lengthiest of all the written Constitutions of the world. It is a very comprehensive, elaborate and detailed document.</a:t>
            </a:r>
          </a:p>
          <a:p>
            <a:pPr algn="just"/>
            <a:r>
              <a:rPr lang="en-US" dirty="0" smtClean="0"/>
              <a:t>The Indian Constitution originally consisted of 395 articles divided into 22 Parts and 9 Schedules. Presently, it consists of a Preamble, has 470 articles divided into 25 Parts and 12 Schedules (as of May, 2025).</a:t>
            </a:r>
          </a:p>
          <a:p>
            <a:endParaRPr lang="en-US" dirty="0"/>
          </a:p>
        </p:txBody>
      </p:sp>
      <p:pic>
        <p:nvPicPr>
          <p:cNvPr id="4" name="slide 4 const.mp3">
            <a:hlinkClick r:id="" action="ppaction://media"/>
          </p:cNvPr>
          <p:cNvPicPr>
            <a:picLocks noRot="1" noChangeAspect="1"/>
          </p:cNvPicPr>
          <p:nvPr>
            <a:audioFile r:link="rId1"/>
          </p:nvPr>
        </p:nvPicPr>
        <p:blipFill>
          <a:blip r:embed="rId3" cstate="print"/>
          <a:stretch>
            <a:fillRect/>
          </a:stretch>
        </p:blipFill>
        <p:spPr>
          <a:xfrm flipH="1">
            <a:off x="4495800" y="5791200"/>
            <a:ext cx="76200" cy="7620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8967"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p:cTn id="7" fill="hold" display="0">
                  <p:stCondLst>
                    <p:cond delay="indefinite"/>
                  </p:stCondLst>
                  <p:endCondLst>
                    <p:cond evt="onNext" delay="0">
                      <p:tgtEl>
                        <p:sldTgt/>
                      </p:tgtEl>
                    </p:cond>
                    <p:cond evt="onPrev" delay="0">
                      <p:tgtEl>
                        <p:sldTgt/>
                      </p:tgtEl>
                    </p:cond>
                    <p:cond evt="onStopAudio" delay="0">
                      <p:tgtEl>
                        <p:sldTgt/>
                      </p:tgtEl>
                    </p:cond>
                  </p:endCondLst>
                </p:cTn>
                <p:tgtEl>
                  <p:spTgt spid="4"/>
                </p:tgtEl>
              </p:cMediaNode>
            </p:audio>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Salient Features of Ind. Constitution:</a:t>
            </a:r>
            <a:endParaRPr lang="en-US" dirty="0"/>
          </a:p>
        </p:txBody>
      </p:sp>
      <p:sp>
        <p:nvSpPr>
          <p:cNvPr id="3" name="Content Placeholder 2"/>
          <p:cNvSpPr>
            <a:spLocks noGrp="1"/>
          </p:cNvSpPr>
          <p:nvPr>
            <p:ph idx="1"/>
          </p:nvPr>
        </p:nvSpPr>
        <p:spPr/>
        <p:txBody>
          <a:bodyPr>
            <a:normAutofit fontScale="92500"/>
          </a:bodyPr>
          <a:lstStyle/>
          <a:p>
            <a:r>
              <a:rPr lang="en-US" b="1" u="sng" dirty="0" smtClean="0"/>
              <a:t>2. Parliamentary Form of Government</a:t>
            </a:r>
            <a:r>
              <a:rPr lang="en-US" dirty="0" smtClean="0"/>
              <a:t>.-</a:t>
            </a:r>
          </a:p>
          <a:p>
            <a:pPr algn="just"/>
            <a:r>
              <a:rPr lang="en-US" dirty="0" smtClean="0"/>
              <a:t>The Constitution of India has opted for the British Parliamentary system of Government rather than American Presidential System of Government. The Parliamentary system is based on the principle of co-operation and co-ordination between the legislative and executive organs while the Presidential system is based on the doctrine of separation of powers between the two organs.</a:t>
            </a:r>
          </a:p>
          <a:p>
            <a:endParaRPr lang="en-US" dirty="0"/>
          </a:p>
        </p:txBody>
      </p:sp>
      <p:pic>
        <p:nvPicPr>
          <p:cNvPr id="4" name="slide 5 const.mp3">
            <a:hlinkClick r:id="" action="ppaction://media"/>
          </p:cNvPr>
          <p:cNvPicPr>
            <a:picLocks noRot="1" noChangeAspect="1"/>
          </p:cNvPicPr>
          <p:nvPr>
            <a:audioFile r:link="rId1"/>
          </p:nvPr>
        </p:nvPicPr>
        <p:blipFill>
          <a:blip r:embed="rId3" cstate="print"/>
          <a:stretch>
            <a:fillRect/>
          </a:stretch>
        </p:blipFill>
        <p:spPr>
          <a:xfrm flipH="1">
            <a:off x="1066800" y="5943600"/>
            <a:ext cx="152400" cy="15240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6802"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p:cTn id="7" fill="hold" display="0">
                  <p:stCondLst>
                    <p:cond delay="indefinite"/>
                  </p:stCondLst>
                  <p:endCondLst>
                    <p:cond evt="onNext" delay="0">
                      <p:tgtEl>
                        <p:sldTgt/>
                      </p:tgtEl>
                    </p:cond>
                    <p:cond evt="onPrev" delay="0">
                      <p:tgtEl>
                        <p:sldTgt/>
                      </p:tgtEl>
                    </p:cond>
                    <p:cond evt="onStopAudio" delay="0">
                      <p:tgtEl>
                        <p:sldTgt/>
                      </p:tgtEl>
                    </p:cond>
                  </p:endCondLst>
                </p:cTn>
                <p:tgtEl>
                  <p:spTgt spid="4"/>
                </p:tgtEl>
              </p:cMediaNode>
            </p:audio>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Salient Features of Ind. Constitution:</a:t>
            </a:r>
            <a:endParaRPr lang="en-US" dirty="0"/>
          </a:p>
        </p:txBody>
      </p:sp>
      <p:sp>
        <p:nvSpPr>
          <p:cNvPr id="3" name="Content Placeholder 2"/>
          <p:cNvSpPr>
            <a:spLocks noGrp="1"/>
          </p:cNvSpPr>
          <p:nvPr>
            <p:ph idx="1"/>
          </p:nvPr>
        </p:nvSpPr>
        <p:spPr/>
        <p:txBody>
          <a:bodyPr/>
          <a:lstStyle/>
          <a:p>
            <a:r>
              <a:rPr lang="en-US" b="1" u="sng" dirty="0" smtClean="0"/>
              <a:t>3. Unique Blend of Rigidity and Flexibility.-</a:t>
            </a:r>
          </a:p>
          <a:p>
            <a:pPr algn="just"/>
            <a:r>
              <a:rPr lang="en-US" dirty="0" smtClean="0"/>
              <a:t>The Constitution of India is neither rigid nor flexible but a synthesis of both. A rigid Constitution is one that requires a special procedure for its amendment while flexible Constitution is one that can be amended in the same manner as ordinary laws are made.</a:t>
            </a:r>
          </a:p>
          <a:p>
            <a:endParaRPr lang="en-US" dirty="0"/>
          </a:p>
        </p:txBody>
      </p:sp>
      <p:pic>
        <p:nvPicPr>
          <p:cNvPr id="4" name="slide 6 const.mp3">
            <a:hlinkClick r:id="" action="ppaction://media"/>
          </p:cNvPr>
          <p:cNvPicPr>
            <a:picLocks noRot="1" noChangeAspect="1"/>
          </p:cNvPicPr>
          <p:nvPr>
            <a:audioFile r:link="rId1"/>
          </p:nvPr>
        </p:nvPicPr>
        <p:blipFill>
          <a:blip r:embed="rId3" cstate="print"/>
          <a:stretch>
            <a:fillRect/>
          </a:stretch>
        </p:blipFill>
        <p:spPr>
          <a:xfrm>
            <a:off x="1219200" y="5791200"/>
            <a:ext cx="152400" cy="15240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8221"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p:cTn id="7" fill="hold" display="0">
                  <p:stCondLst>
                    <p:cond delay="indefinite"/>
                  </p:stCondLst>
                  <p:endCondLst>
                    <p:cond evt="onNext" delay="0">
                      <p:tgtEl>
                        <p:sldTgt/>
                      </p:tgtEl>
                    </p:cond>
                    <p:cond evt="onPrev" delay="0">
                      <p:tgtEl>
                        <p:sldTgt/>
                      </p:tgtEl>
                    </p:cond>
                    <p:cond evt="onStopAudio" delay="0">
                      <p:tgtEl>
                        <p:sldTgt/>
                      </p:tgtEl>
                    </p:cond>
                  </p:endCondLst>
                </p:cTn>
                <p:tgtEl>
                  <p:spTgt spid="4"/>
                </p:tgtEl>
              </p:cMediaNode>
            </p:audio>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Salient Features of Ind. Constitution:</a:t>
            </a:r>
            <a:endParaRPr lang="en-US" dirty="0"/>
          </a:p>
        </p:txBody>
      </p:sp>
      <p:sp>
        <p:nvSpPr>
          <p:cNvPr id="3" name="Content Placeholder 2"/>
          <p:cNvSpPr>
            <a:spLocks noGrp="1"/>
          </p:cNvSpPr>
          <p:nvPr>
            <p:ph idx="1"/>
          </p:nvPr>
        </p:nvSpPr>
        <p:spPr/>
        <p:txBody>
          <a:bodyPr>
            <a:normAutofit fontScale="92500" lnSpcReduction="20000"/>
          </a:bodyPr>
          <a:lstStyle/>
          <a:p>
            <a:r>
              <a:rPr lang="en-US" b="1" u="sng" dirty="0" smtClean="0"/>
              <a:t>4. Fundamental Rights</a:t>
            </a:r>
            <a:r>
              <a:rPr lang="en-US" dirty="0" smtClean="0"/>
              <a:t>.-</a:t>
            </a:r>
          </a:p>
          <a:p>
            <a:r>
              <a:rPr lang="en-US" dirty="0" smtClean="0"/>
              <a:t>Part III of the Indian Constitution guarantees six fundamental rights to all the citizens—</a:t>
            </a:r>
          </a:p>
          <a:p>
            <a:r>
              <a:rPr lang="en-US" dirty="0" smtClean="0"/>
              <a:t>(a) Right to Equality (Articles 14-18);</a:t>
            </a:r>
          </a:p>
          <a:p>
            <a:r>
              <a:rPr lang="en-US" dirty="0" smtClean="0"/>
              <a:t>(b) Right to Freedom (Articles 19-22);</a:t>
            </a:r>
          </a:p>
          <a:p>
            <a:r>
              <a:rPr lang="en-US" dirty="0" smtClean="0"/>
              <a:t>(c) Right against Exploitation (Articles 23-24);</a:t>
            </a:r>
          </a:p>
          <a:p>
            <a:r>
              <a:rPr lang="en-US" dirty="0" smtClean="0"/>
              <a:t>(d) Right to Freedom of Religion (Articles 25-28);</a:t>
            </a:r>
          </a:p>
          <a:p>
            <a:r>
              <a:rPr lang="en-US" dirty="0" smtClean="0"/>
              <a:t>(e) Cultural and Educational Rights (Articles 29-30);</a:t>
            </a:r>
          </a:p>
          <a:p>
            <a:r>
              <a:rPr lang="en-US" dirty="0" smtClean="0"/>
              <a:t>(f) Right to Constitutional Remedies (Article 32).</a:t>
            </a:r>
          </a:p>
          <a:p>
            <a:endParaRPr lang="en-US" dirty="0"/>
          </a:p>
        </p:txBody>
      </p:sp>
      <p:pic>
        <p:nvPicPr>
          <p:cNvPr id="4" name="slide 7 const.mp3">
            <a:hlinkClick r:id="" action="ppaction://media"/>
          </p:cNvPr>
          <p:cNvPicPr>
            <a:picLocks noRot="1" noChangeAspect="1"/>
          </p:cNvPicPr>
          <p:nvPr>
            <a:audioFile r:link="rId1"/>
          </p:nvPr>
        </p:nvPicPr>
        <p:blipFill>
          <a:blip r:embed="rId3" cstate="print"/>
          <a:stretch>
            <a:fillRect/>
          </a:stretch>
        </p:blipFill>
        <p:spPr>
          <a:xfrm>
            <a:off x="5105400" y="1752600"/>
            <a:ext cx="152400" cy="15240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23992"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p:cTn id="7" fill="hold" display="0">
                  <p:stCondLst>
                    <p:cond delay="indefinite"/>
                  </p:stCondLst>
                  <p:endCondLst>
                    <p:cond evt="onNext" delay="0">
                      <p:tgtEl>
                        <p:sldTgt/>
                      </p:tgtEl>
                    </p:cond>
                    <p:cond evt="onPrev" delay="0">
                      <p:tgtEl>
                        <p:sldTgt/>
                      </p:tgtEl>
                    </p:cond>
                    <p:cond evt="onStopAudio" delay="0">
                      <p:tgtEl>
                        <p:sldTgt/>
                      </p:tgtEl>
                    </p:cond>
                  </p:endCondLst>
                </p:cTn>
                <p:tgtEl>
                  <p:spTgt spid="4"/>
                </p:tgtEl>
              </p:cMediaNode>
            </p:audio>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Salient Features of Ind. Constitution:</a:t>
            </a:r>
            <a:endParaRPr lang="en-US" dirty="0"/>
          </a:p>
        </p:txBody>
      </p:sp>
      <p:sp>
        <p:nvSpPr>
          <p:cNvPr id="3" name="Content Placeholder 2"/>
          <p:cNvSpPr>
            <a:spLocks noGrp="1"/>
          </p:cNvSpPr>
          <p:nvPr>
            <p:ph idx="1"/>
          </p:nvPr>
        </p:nvSpPr>
        <p:spPr/>
        <p:txBody>
          <a:bodyPr>
            <a:normAutofit fontScale="92500"/>
          </a:bodyPr>
          <a:lstStyle/>
          <a:p>
            <a:r>
              <a:rPr lang="en-US" b="1" u="sng" dirty="0" smtClean="0"/>
              <a:t>5. Directive Principles of State policy</a:t>
            </a:r>
            <a:r>
              <a:rPr lang="en-US" dirty="0" smtClean="0"/>
              <a:t>.-</a:t>
            </a:r>
          </a:p>
          <a:p>
            <a:pPr algn="just"/>
            <a:r>
              <a:rPr lang="en-US" dirty="0" smtClean="0"/>
              <a:t>The Directive Principles of State Policy contained in Part IV of the Constitution set out the aims and objectives to be taken by the state in the governance of the country. According to B.R. </a:t>
            </a:r>
            <a:r>
              <a:rPr lang="en-US" dirty="0" err="1" smtClean="0"/>
              <a:t>Ambedkar</a:t>
            </a:r>
            <a:r>
              <a:rPr lang="en-US" dirty="0" smtClean="0"/>
              <a:t> “the Directive Principle of State policy is a novel feature of the Indian Constitution. They can be classified into three broad categories, Socialistic, </a:t>
            </a:r>
            <a:r>
              <a:rPr lang="en-US" dirty="0" err="1" smtClean="0"/>
              <a:t>Gandhian</a:t>
            </a:r>
            <a:r>
              <a:rPr lang="en-US" dirty="0" smtClean="0"/>
              <a:t> and Liberal-intellectual.</a:t>
            </a:r>
          </a:p>
          <a:p>
            <a:endParaRPr lang="en-US" dirty="0"/>
          </a:p>
        </p:txBody>
      </p:sp>
      <p:pic>
        <p:nvPicPr>
          <p:cNvPr id="4" name="slide 8 const.mp3">
            <a:hlinkClick r:id="" action="ppaction://media"/>
          </p:cNvPr>
          <p:cNvPicPr>
            <a:picLocks noRot="1" noChangeAspect="1"/>
          </p:cNvPicPr>
          <p:nvPr>
            <a:audioFile r:link="rId1"/>
          </p:nvPr>
        </p:nvPicPr>
        <p:blipFill>
          <a:blip r:embed="rId3" cstate="print"/>
          <a:stretch>
            <a:fillRect/>
          </a:stretch>
        </p:blipFill>
        <p:spPr>
          <a:xfrm flipH="1">
            <a:off x="6781800" y="1219200"/>
            <a:ext cx="76200" cy="7620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8484"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p:cTn id="7" fill="hold" display="0">
                  <p:stCondLst>
                    <p:cond delay="indefinite"/>
                  </p:stCondLst>
                  <p:endCondLst>
                    <p:cond evt="onNext" delay="0">
                      <p:tgtEl>
                        <p:sldTgt/>
                      </p:tgtEl>
                    </p:cond>
                    <p:cond evt="onPrev" delay="0">
                      <p:tgtEl>
                        <p:sldTgt/>
                      </p:tgtEl>
                    </p:cond>
                    <p:cond evt="onStopAudio" delay="0">
                      <p:tgtEl>
                        <p:sldTgt/>
                      </p:tgtEl>
                    </p:cond>
                  </p:endCondLst>
                </p:cTn>
                <p:tgtEl>
                  <p:spTgt spid="4"/>
                </p:tgtEl>
              </p:cMediaNode>
            </p:audio>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Salient Features of </a:t>
            </a:r>
            <a:r>
              <a:rPr lang="en-US" dirty="0" err="1" smtClean="0"/>
              <a:t>ind</a:t>
            </a:r>
            <a:r>
              <a:rPr lang="en-US" dirty="0" smtClean="0"/>
              <a:t>. Constitution:</a:t>
            </a:r>
            <a:endParaRPr lang="en-US" dirty="0"/>
          </a:p>
        </p:txBody>
      </p:sp>
      <p:sp>
        <p:nvSpPr>
          <p:cNvPr id="3" name="Content Placeholder 2"/>
          <p:cNvSpPr>
            <a:spLocks noGrp="1"/>
          </p:cNvSpPr>
          <p:nvPr>
            <p:ph idx="1"/>
          </p:nvPr>
        </p:nvSpPr>
        <p:spPr/>
        <p:txBody>
          <a:bodyPr>
            <a:normAutofit lnSpcReduction="10000"/>
          </a:bodyPr>
          <a:lstStyle/>
          <a:p>
            <a:r>
              <a:rPr lang="en-US" b="1" u="sng" dirty="0" smtClean="0"/>
              <a:t>6. Fundamental Duties.</a:t>
            </a:r>
            <a:r>
              <a:rPr lang="en-US" dirty="0" smtClean="0"/>
              <a:t>-</a:t>
            </a:r>
          </a:p>
          <a:p>
            <a:pPr algn="just"/>
            <a:r>
              <a:rPr lang="en-US" dirty="0" smtClean="0"/>
              <a:t>By Forty-second Amendment Act, Part IVA has been added to the Constitution which enumerates certain fundamental duties of the citizens. Originally, ten duties were enlisted in clause (a) to (j) of article 51A. Clause (k), which imposes duty on parents/wards has been added by the Constitution (86th Amendment) Act, 2002.</a:t>
            </a:r>
          </a:p>
          <a:p>
            <a:pPr algn="just"/>
            <a:endParaRPr lang="en-US" dirty="0"/>
          </a:p>
        </p:txBody>
      </p:sp>
      <p:pic>
        <p:nvPicPr>
          <p:cNvPr id="4" name="slide 9 const.mp3">
            <a:hlinkClick r:id="" action="ppaction://media"/>
          </p:cNvPr>
          <p:cNvPicPr>
            <a:picLocks noRot="1" noChangeAspect="1"/>
          </p:cNvPicPr>
          <p:nvPr>
            <a:audioFile r:link="rId1"/>
          </p:nvPr>
        </p:nvPicPr>
        <p:blipFill>
          <a:blip r:embed="rId3" cstate="print"/>
          <a:stretch>
            <a:fillRect/>
          </a:stretch>
        </p:blipFill>
        <p:spPr>
          <a:xfrm flipH="1">
            <a:off x="5410200" y="1219200"/>
            <a:ext cx="152400" cy="15240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23295"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p:cTn id="7" fill="hold" display="0">
                  <p:stCondLst>
                    <p:cond delay="indefinite"/>
                  </p:stCondLst>
                  <p:endCondLst>
                    <p:cond evt="onNext" delay="0">
                      <p:tgtEl>
                        <p:sldTgt/>
                      </p:tgtEl>
                    </p:cond>
                    <p:cond evt="onPrev" delay="0">
                      <p:tgtEl>
                        <p:sldTgt/>
                      </p:tgtEl>
                    </p:cond>
                    <p:cond evt="onStopAudio" delay="0">
                      <p:tgtEl>
                        <p:sldTgt/>
                      </p:tgtEl>
                    </p:cond>
                  </p:endCondLst>
                </p:cTn>
                <p:tgtEl>
                  <p:spTgt spid="4"/>
                </p:tgtEl>
              </p:cMediaNode>
            </p:audio>
          </p:childTnLst>
        </p:cTn>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Trek">
  <a:themeElements>
    <a:clrScheme name="Trek">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Trek">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Trek">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100</TotalTime>
  <Words>1096</Words>
  <Application>Microsoft Office PowerPoint</Application>
  <PresentationFormat>On-screen Show (4:3)</PresentationFormat>
  <Paragraphs>57</Paragraphs>
  <Slides>17</Slides>
  <Notes>0</Notes>
  <HiddenSlides>0</HiddenSlides>
  <MMClips>17</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Trek</vt:lpstr>
      <vt:lpstr>Salient Features of the Indian Constitution</vt:lpstr>
      <vt:lpstr>Slide 2</vt:lpstr>
      <vt:lpstr>Sources of the indian constitution</vt:lpstr>
      <vt:lpstr>Features of the Indian constitution</vt:lpstr>
      <vt:lpstr>Salient Features of Ind. Constitution:</vt:lpstr>
      <vt:lpstr>Salient Features of Ind. Constitution:</vt:lpstr>
      <vt:lpstr>Salient Features of Ind. Constitution:</vt:lpstr>
      <vt:lpstr>Salient Features of Ind. Constitution:</vt:lpstr>
      <vt:lpstr>Salient Features of ind. Constitution:</vt:lpstr>
      <vt:lpstr>Salient Features of ind. Constitution:</vt:lpstr>
      <vt:lpstr>Salient Features of ind. Constitution:</vt:lpstr>
      <vt:lpstr>Salient Features of ind. Constitution:</vt:lpstr>
      <vt:lpstr>Salient Features of ind. Constitution:</vt:lpstr>
      <vt:lpstr>Salient Features of ind. Constitution:</vt:lpstr>
      <vt:lpstr>Salient Features of ind. Constitution:</vt:lpstr>
      <vt:lpstr>Conclusion</vt:lpstr>
      <vt:lpstr>Slide 17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Salient Features of Indian Constitution</dc:title>
  <dc:creator>Kangkana</dc:creator>
  <cp:lastModifiedBy>Kangkana</cp:lastModifiedBy>
  <cp:revision>33</cp:revision>
  <dcterms:created xsi:type="dcterms:W3CDTF">2025-05-23T12:44:00Z</dcterms:created>
  <dcterms:modified xsi:type="dcterms:W3CDTF">2025-05-31T04:22:28Z</dcterms:modified>
</cp:coreProperties>
</file>